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5" r:id="rId1"/>
    <p:sldMasterId id="2147484057" r:id="rId2"/>
    <p:sldMasterId id="2147484069" r:id="rId3"/>
    <p:sldMasterId id="2147484093" r:id="rId4"/>
    <p:sldMasterId id="2147484105" r:id="rId5"/>
    <p:sldMasterId id="2147484117" r:id="rId6"/>
    <p:sldMasterId id="2147484129" r:id="rId7"/>
  </p:sldMasterIdLst>
  <p:notesMasterIdLst>
    <p:notesMasterId r:id="rId17"/>
  </p:notesMasterIdLst>
  <p:handoutMasterIdLst>
    <p:handoutMasterId r:id="rId18"/>
  </p:handoutMasterIdLst>
  <p:sldIdLst>
    <p:sldId id="298" r:id="rId8"/>
    <p:sldId id="310" r:id="rId9"/>
    <p:sldId id="275" r:id="rId10"/>
    <p:sldId id="313" r:id="rId11"/>
    <p:sldId id="316" r:id="rId12"/>
    <p:sldId id="318" r:id="rId13"/>
    <p:sldId id="304" r:id="rId14"/>
    <p:sldId id="314" r:id="rId15"/>
    <p:sldId id="276" r:id="rId1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E320E6-4EF7-B3CE-FF71-E6B2B18206F6}" name="Kari D" initials="KD" userId="72bcb98091c5d7e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686"/>
    <a:srgbClr val="000099"/>
    <a:srgbClr val="006600"/>
    <a:srgbClr val="FF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962" autoAdjust="0"/>
    <p:restoredTop sz="90665"/>
  </p:normalViewPr>
  <p:slideViewPr>
    <p:cSldViewPr>
      <p:cViewPr varScale="1">
        <p:scale>
          <a:sx n="104" d="100"/>
          <a:sy n="104" d="100"/>
        </p:scale>
        <p:origin x="144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microsoft.com/office/2018/10/relationships/authors" Target="authors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633" cy="469104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237" y="0"/>
            <a:ext cx="3077633" cy="469104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r">
              <a:defRPr sz="1200"/>
            </a:lvl1pPr>
          </a:lstStyle>
          <a:p>
            <a:fld id="{E488B633-BF68-49B2-BE56-6293173F841A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770"/>
            <a:ext cx="3077633" cy="469104"/>
          </a:xfrm>
          <a:prstGeom prst="rect">
            <a:avLst/>
          </a:prstGeom>
        </p:spPr>
        <p:txBody>
          <a:bodyPr vert="horz" lIns="92327" tIns="46163" rIns="92327" bIns="4616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237" y="8917770"/>
            <a:ext cx="3077633" cy="469104"/>
          </a:xfrm>
          <a:prstGeom prst="rect">
            <a:avLst/>
          </a:prstGeom>
        </p:spPr>
        <p:txBody>
          <a:bodyPr vert="horz" lIns="92327" tIns="46163" rIns="92327" bIns="46163" rtlCol="0" anchor="b"/>
          <a:lstStyle>
            <a:lvl1pPr algn="r">
              <a:defRPr sz="1200"/>
            </a:lvl1pPr>
          </a:lstStyle>
          <a:p>
            <a:fld id="{3034C5AB-3F45-4E98-814B-7B9F27DDB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83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633" cy="469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5" rIns="94229" bIns="471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844" y="0"/>
            <a:ext cx="3077632" cy="469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5" rIns="94229" bIns="471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4850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211" y="4458886"/>
            <a:ext cx="5208054" cy="4225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5" rIns="94229" bIns="47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9373"/>
            <a:ext cx="3077633" cy="469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5" rIns="94229" bIns="471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844" y="8919373"/>
            <a:ext cx="3077632" cy="469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5" rIns="94229" bIns="471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AEC9C2-BB01-4177-ABE1-1FF7D1B4BD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72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28F0B-BA03-43C0-A305-1DF79E5C96B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234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AEC9C2-BB01-4177-ABE1-1FF7D1B4BDC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09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50157" indent="-28852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5408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15722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7735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38992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300062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62261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92389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80D294-DEAC-481D-BFCC-4EF3CC5A516B}" type="slidenum">
              <a:rPr lang="en-US" altLang="en-US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dirty="0">
              <a:latin typeface="Tahoma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50157" indent="-28852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5408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15722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7735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38992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300062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62261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92389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80D294-DEAC-481D-BFCC-4EF3CC5A516B}" type="slidenum">
              <a:rPr lang="en-US" altLang="en-US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dirty="0">
              <a:latin typeface="Tahoma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37137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50157" indent="-28852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5408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15722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7735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38992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300062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62261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92389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80D294-DEAC-481D-BFCC-4EF3CC5A516B}" type="slidenum">
              <a:rPr lang="en-US" altLang="en-US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dirty="0">
              <a:latin typeface="Tahoma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0502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50157" indent="-28852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5408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15722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7735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38992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300062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62261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92389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80D294-DEAC-481D-BFCC-4EF3CC5A516B}" type="slidenum">
              <a:rPr lang="en-US" altLang="en-US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>
              <a:latin typeface="Tahoma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40382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50157" indent="-28852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5408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15722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7735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38992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300062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62261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92389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80D294-DEAC-481D-BFCC-4EF3CC5A516B}" type="slidenum">
              <a:rPr lang="en-US" altLang="en-US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dirty="0">
              <a:latin typeface="Tahoma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2348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50157" indent="-28852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5408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15722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77357" indent="-23081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38992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300062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62261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923896" indent="-2308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80D294-DEAC-481D-BFCC-4EF3CC5A516B}" type="slidenum">
              <a:rPr lang="en-US" altLang="en-US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dirty="0">
              <a:latin typeface="Tahoma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5122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AEC9C2-BB01-4177-ABE1-1FF7D1B4BDC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29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3"/>
            <a:ext cx="38862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2FE82-0994-4B46-8EC6-AF4B414598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3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2E1E0-3D66-4A09-87F4-9C835B5948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37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2"/>
            <a:ext cx="10287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2"/>
            <a:ext cx="30099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DE0CB7-3A55-402D-9C68-83195F8944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89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3AEFD-D5DE-2648-B9A3-B2003C256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5C93F-0F67-9649-892E-E024BC6B2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8D118-4D88-364B-882C-238E95EFF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F64E-358D-4726-B7F6-A193781A49E9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A0766-50A7-1E49-B1D3-A81137D5C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34925-0095-2B49-804D-BEEC8C53B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48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7170F-8DD9-2148-83DB-A33552E23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B192E-066C-E545-BEFA-454745DAE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68E15-4ACA-8D45-98A9-3F50D415F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7F67-792F-4D46-94FC-0753CC876D8A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54BA2-2540-A64C-B2DF-3CA9C694D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CCA9A-1B0A-684C-AE01-C71F23AC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95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18807-0876-E14E-B945-14A479188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E8E67-895C-CB4D-94E1-9CD9A5509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30F9B-9E18-124C-95A8-2D4C239B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5F3A-3760-4B6B-BA04-BBE49B8F3CBB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FCE29-1865-824D-897C-FB4B14373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8B3E7-2C54-2B46-BB1D-040C940B5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60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6483-F543-444E-8079-153C2CC3C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81DFD-D0C7-1E42-8449-7E6C38379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6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84AC0E-66F8-2A4C-AB80-9F20A0B55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6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9B391-11E8-7840-B5D7-3D7D86C3D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EF0B-9A4F-44A5-85AF-C22EFD3365F2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58516-749D-AC4A-B35A-D6BEAEBA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BDB986-EA88-EF47-8D90-161A88D9F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37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AE158-F2CC-2447-848C-D4B184E7D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C7A7E-E14F-054E-AFD7-372884D95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188CD-71D7-DB40-A0EE-7F5B4130C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44820E-6812-ED44-81FA-4EADECD2CC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4B48A4-D8A1-8849-ABE3-00571D32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A31262-DB2A-3C44-86D9-B1027A35A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B9CB-E6D8-4655-BB7B-B4FD73EB20B8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43524-B268-F346-A910-09565A046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E0936B-E01C-9946-9937-B310D2952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46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13190-E17B-C142-80AE-08C02FC7E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7B0020-C838-634A-A7C7-CAAAAC972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0125-40A2-47A4-A822-BC921B6D8B42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D9149C-A57C-3C46-A422-4F8F074CE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8CC87-C0B3-6D4D-A8B7-7323F450F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90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FEA98-DEE9-AB48-8C72-1EAAAE30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8F6-163C-4769-8A13-F7512C3C088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4A8097-92B1-CC44-9F2B-07C49C996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1D5E5F-6EF4-7C43-87E3-9FD5EE722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845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9536D-3904-994D-A77F-B8C6F7A0B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3DF99-56A0-B04E-898E-5525A3083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4DB9AF-0744-7746-93D0-AD480ED9C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8685E7-BB08-EE48-AB83-8A66EF1BC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3586-8EAD-4519-B14C-57FB678050A4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881DB-DB2F-8F48-BA4A-130DBC25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92BDB-C9D9-9943-853D-CC1A459E5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42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7DE02E-5853-45FD-B30B-CDC4BC6552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8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6C633-8333-CF4E-AF80-27B9FF511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D986BF-D21E-DB45-8E39-3CA7636AC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2B9BD-D887-8445-9A6E-FF8097940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6CB42-4C6B-4C42-AB87-B7EA8814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3D4D-B09B-4651-8923-BB920C9EC189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88503-9C66-4C44-8412-357CBA14D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D9C94-C9CC-8C4E-AB61-CE97D132E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13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FF8AE-ACBD-9440-A714-0434DC2D7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886187-2542-ED4C-A3DC-C874FCC1D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E94FF-E7D2-A948-8519-61740A014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52E8-20ED-4266-856E-CFA11C463703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83077-4F33-8E48-AD4D-1CBF0DE04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4628-F9D8-5842-813A-3A838939A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627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F50855-D8D8-F74E-97D4-88ADAE446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6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8CC5FE-BA72-7743-AB9E-AA61A0290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6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5DA58-37F6-C642-A44F-F3E53843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8F08-00C0-4D18-8CDA-290C06F4415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C7A6F-68C7-6747-A82A-4269E23E2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E98E2-1FE8-354D-92BA-67E189BF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40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3AEFD-D5DE-2648-B9A3-B2003C256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5C93F-0F67-9649-892E-E024BC6B2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8D118-4D88-364B-882C-238E95EFF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08D64-88E0-44C7-BF04-831D89851211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A0766-50A7-1E49-B1D3-A81137D5C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34925-0095-2B49-804D-BEEC8C53B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889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7170F-8DD9-2148-83DB-A33552E23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B192E-066C-E545-BEFA-454745DAE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68E15-4ACA-8D45-98A9-3F50D415F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E445E-AF25-4B96-8383-2BCCC44FA75C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54BA2-2540-A64C-B2DF-3CA9C694D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CCA9A-1B0A-684C-AE01-C71F23AC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63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18807-0876-E14E-B945-14A479188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E8E67-895C-CB4D-94E1-9CD9A5509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30F9B-9E18-124C-95A8-2D4C239B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FAC0-5A8F-4CE0-8880-13A0255EACBE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FCE29-1865-824D-897C-FB4B14373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8B3E7-2C54-2B46-BB1D-040C940B5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2581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6483-F543-444E-8079-153C2CC3C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81DFD-D0C7-1E42-8449-7E6C38379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6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84AC0E-66F8-2A4C-AB80-9F20A0B55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6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9B391-11E8-7840-B5D7-3D7D86C3D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E419-8D1D-4D29-B7B6-E3249A43C903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58516-749D-AC4A-B35A-D6BEAEBA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BDB986-EA88-EF47-8D90-161A88D9F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256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AE158-F2CC-2447-848C-D4B184E7D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C7A7E-E14F-054E-AFD7-372884D95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188CD-71D7-DB40-A0EE-7F5B4130C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44820E-6812-ED44-81FA-4EADECD2CC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4B48A4-D8A1-8849-ABE3-00571D32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A31262-DB2A-3C44-86D9-B1027A35A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B5F6A-3876-49B7-99B3-A749B12F7739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43524-B268-F346-A910-09565A046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E0936B-E01C-9946-9937-B310D2952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795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13190-E17B-C142-80AE-08C02FC7E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7B0020-C838-634A-A7C7-CAAAAC972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2280-6924-4B55-8D17-598BA7278F62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D9149C-A57C-3C46-A422-4F8F074CE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8CC87-C0B3-6D4D-A8B7-7323F450F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788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FEA98-DEE9-AB48-8C72-1EAAAE30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5D03-3018-4830-9BA7-502E8258318A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4A8097-92B1-CC44-9F2B-07C49C996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1D5E5F-6EF4-7C43-87E3-9FD5EE722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1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09"/>
            <a:ext cx="3886200" cy="1000125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86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072C1-2A4E-4C42-89AC-92CDC50958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316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9536D-3904-994D-A77F-B8C6F7A0B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3DF99-56A0-B04E-898E-5525A3083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4DB9AF-0744-7746-93D0-AD480ED9C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8685E7-BB08-EE48-AB83-8A66EF1BC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3674-3E41-44FF-8240-2644FDFB907D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881DB-DB2F-8F48-BA4A-130DBC25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92BDB-C9D9-9943-853D-CC1A459E5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545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6C633-8333-CF4E-AF80-27B9FF511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D986BF-D21E-DB45-8E39-3CA7636AC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2B9BD-D887-8445-9A6E-FF8097940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6CB42-4C6B-4C42-AB87-B7EA8814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8B53-F567-480E-BA9B-2B30BF3702F4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88503-9C66-4C44-8412-357CBA14D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D9C94-C9CC-8C4E-AB61-CE97D132E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716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FF8AE-ACBD-9440-A714-0434DC2D7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886187-2542-ED4C-A3DC-C874FCC1D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E94FF-E7D2-A948-8519-61740A014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0C009-079A-4294-9646-1C9CF50A4426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83077-4F33-8E48-AD4D-1CBF0DE04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4628-F9D8-5842-813A-3A838939A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512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F50855-D8D8-F74E-97D4-88ADAE446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6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8CC5FE-BA72-7743-AB9E-AA61A0290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6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5DA58-37F6-C642-A44F-F3E53843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8355-8040-46D3-9597-1D002704A759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C7A6F-68C7-6747-A82A-4269E23E2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E98E2-1FE8-354D-92BA-67E189BF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29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3"/>
            <a:ext cx="38862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F64E-358D-4726-B7F6-A193781A49E9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3966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7F67-792F-4D46-94FC-0753CC876D8A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749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09"/>
            <a:ext cx="3886200" cy="1000125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86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5F3A-3760-4B6B-BA04-BBE49B8F3CBB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919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0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EF0B-9A4F-44A5-85AF-C22EFD3365F2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761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B9CB-E6D8-4655-BB7B-B4FD73EB20B8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248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0125-40A2-47A4-A822-BC921B6D8B42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34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0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44092B-0991-4F1F-85E2-1172C662A6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3521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8F6-163C-4769-8A13-F7512C3C088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984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2033"/>
            <a:ext cx="1504157" cy="774700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82034"/>
            <a:ext cx="2555875" cy="39020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56734"/>
            <a:ext cx="1504157" cy="31273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3586-8EAD-4519-B14C-57FB678050A4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7603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0"/>
            <a:ext cx="2743200" cy="3778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5"/>
            <a:ext cx="2743200" cy="5365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3D4D-B09B-4651-8923-BB920C9EC189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785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52E8-20ED-4266-856E-CFA11C463703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51051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2"/>
            <a:ext cx="10287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2"/>
            <a:ext cx="30099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8F08-00C0-4D18-8CDA-290C06F4415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6768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3AEFD-D5DE-2648-B9A3-B2003C256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5C93F-0F67-9649-892E-E024BC6B2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8D118-4D88-364B-882C-238E95EFF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F64E-358D-4726-B7F6-A193781A49E9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A0766-50A7-1E49-B1D3-A81137D5C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34925-0095-2B49-804D-BEEC8C53B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7222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7170F-8DD9-2148-83DB-A33552E23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B192E-066C-E545-BEFA-454745DAE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68E15-4ACA-8D45-98A9-3F50D415F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7F67-792F-4D46-94FC-0753CC876D8A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54BA2-2540-A64C-B2DF-3CA9C694D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CCA9A-1B0A-684C-AE01-C71F23AC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325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18807-0876-E14E-B945-14A479188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E8E67-895C-CB4D-94E1-9CD9A5509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30F9B-9E18-124C-95A8-2D4C239B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5F3A-3760-4B6B-BA04-BBE49B8F3CBB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FCE29-1865-824D-897C-FB4B14373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8B3E7-2C54-2B46-BB1D-040C940B5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7343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6483-F543-444E-8079-153C2CC3C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81DFD-D0C7-1E42-8449-7E6C38379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6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84AC0E-66F8-2A4C-AB80-9F20A0B55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6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9B391-11E8-7840-B5D7-3D7D86C3D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EF0B-9A4F-44A5-85AF-C22EFD3365F2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58516-749D-AC4A-B35A-D6BEAEBA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BDB986-EA88-EF47-8D90-161A88D9F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5176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AE158-F2CC-2447-848C-D4B184E7D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C7A7E-E14F-054E-AFD7-372884D95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188CD-71D7-DB40-A0EE-7F5B4130C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44820E-6812-ED44-81FA-4EADECD2CC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4B48A4-D8A1-8849-ABE3-00571D32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A31262-DB2A-3C44-86D9-B1027A35A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B9CB-E6D8-4655-BB7B-B4FD73EB20B8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43524-B268-F346-A910-09565A046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E0936B-E01C-9946-9937-B310D2952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7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DA134E-AF6C-4737-8418-CD382BDB1A3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1225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13190-E17B-C142-80AE-08C02FC7E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7B0020-C838-634A-A7C7-CAAAAC972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0125-40A2-47A4-A822-BC921B6D8B42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D9149C-A57C-3C46-A422-4F8F074CE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8CC87-C0B3-6D4D-A8B7-7323F450F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616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FEA98-DEE9-AB48-8C72-1EAAAE30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8F6-163C-4769-8A13-F7512C3C088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4A8097-92B1-CC44-9F2B-07C49C996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1D5E5F-6EF4-7C43-87E3-9FD5EE722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5056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9536D-3904-994D-A77F-B8C6F7A0B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3DF99-56A0-B04E-898E-5525A3083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4DB9AF-0744-7746-93D0-AD480ED9C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8685E7-BB08-EE48-AB83-8A66EF1BC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3586-8EAD-4519-B14C-57FB678050A4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881DB-DB2F-8F48-BA4A-130DBC25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92BDB-C9D9-9943-853D-CC1A459E5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2329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6C633-8333-CF4E-AF80-27B9FF511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D986BF-D21E-DB45-8E39-3CA7636AC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2B9BD-D887-8445-9A6E-FF8097940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6CB42-4C6B-4C42-AB87-B7EA8814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3D4D-B09B-4651-8923-BB920C9EC189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88503-9C66-4C44-8412-357CBA14D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D9C94-C9CC-8C4E-AB61-CE97D132E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887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FF8AE-ACBD-9440-A714-0434DC2D7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886187-2542-ED4C-A3DC-C874FCC1D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E94FF-E7D2-A948-8519-61740A014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52E8-20ED-4266-856E-CFA11C463703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83077-4F33-8E48-AD4D-1CBF0DE04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4628-F9D8-5842-813A-3A838939A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000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F50855-D8D8-F74E-97D4-88ADAE446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6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8CC5FE-BA72-7743-AB9E-AA61A0290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6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5DA58-37F6-C642-A44F-F3E53843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8F08-00C0-4D18-8CDA-290C06F4415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C7A6F-68C7-6747-A82A-4269E23E2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E98E2-1FE8-354D-92BA-67E189BF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786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3AEFD-D5DE-2648-B9A3-B2003C256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5C93F-0F67-9649-892E-E024BC6B2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8D118-4D88-364B-882C-238E95EFF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08D64-88E0-44C7-BF04-831D89851211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A0766-50A7-1E49-B1D3-A81137D5C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34925-0095-2B49-804D-BEEC8C53B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5222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7170F-8DD9-2148-83DB-A33552E23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B192E-066C-E545-BEFA-454745DAE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68E15-4ACA-8D45-98A9-3F50D415F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E445E-AF25-4B96-8383-2BCCC44FA75C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54BA2-2540-A64C-B2DF-3CA9C694D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CCA9A-1B0A-684C-AE01-C71F23AC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502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18807-0876-E14E-B945-14A479188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E8E67-895C-CB4D-94E1-9CD9A5509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30F9B-9E18-124C-95A8-2D4C239B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FAC0-5A8F-4CE0-8880-13A0255EACBE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FCE29-1865-824D-897C-FB4B14373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8B3E7-2C54-2B46-BB1D-040C940B5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236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6483-F543-444E-8079-153C2CC3C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81DFD-D0C7-1E42-8449-7E6C38379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6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84AC0E-66F8-2A4C-AB80-9F20A0B55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6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9B391-11E8-7840-B5D7-3D7D86C3D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E419-8D1D-4D29-B7B6-E3249A43C903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58516-749D-AC4A-B35A-D6BEAEBA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BDB986-EA88-EF47-8D90-161A88D9F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4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76A861-0846-4A98-BDB7-EFD50A5EA6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542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AE158-F2CC-2447-848C-D4B184E7D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C7A7E-E14F-054E-AFD7-372884D95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188CD-71D7-DB40-A0EE-7F5B4130C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44820E-6812-ED44-81FA-4EADECD2CC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4B48A4-D8A1-8849-ABE3-00571D32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A31262-DB2A-3C44-86D9-B1027A35A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B5F6A-3876-49B7-99B3-A749B12F7739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43524-B268-F346-A910-09565A046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E0936B-E01C-9946-9937-B310D2952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5014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13190-E17B-C142-80AE-08C02FC7E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7B0020-C838-634A-A7C7-CAAAAC972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2280-6924-4B55-8D17-598BA7278F62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D9149C-A57C-3C46-A422-4F8F074CE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8CC87-C0B3-6D4D-A8B7-7323F450F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8775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FEA98-DEE9-AB48-8C72-1EAAAE30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5D03-3018-4830-9BA7-502E8258318A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4A8097-92B1-CC44-9F2B-07C49C996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1D5E5F-6EF4-7C43-87E3-9FD5EE722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03100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9536D-3904-994D-A77F-B8C6F7A0B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3DF99-56A0-B04E-898E-5525A3083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4DB9AF-0744-7746-93D0-AD480ED9C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8685E7-BB08-EE48-AB83-8A66EF1BC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3674-3E41-44FF-8240-2644FDFB907D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881DB-DB2F-8F48-BA4A-130DBC25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92BDB-C9D9-9943-853D-CC1A459E5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35670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6C633-8333-CF4E-AF80-27B9FF511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D986BF-D21E-DB45-8E39-3CA7636AC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2B9BD-D887-8445-9A6E-FF8097940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6CB42-4C6B-4C42-AB87-B7EA8814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8B53-F567-480E-BA9B-2B30BF3702F4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88503-9C66-4C44-8412-357CBA14D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D9C94-C9CC-8C4E-AB61-CE97D132E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3869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FF8AE-ACBD-9440-A714-0434DC2D7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886187-2542-ED4C-A3DC-C874FCC1D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E94FF-E7D2-A948-8519-61740A014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0C009-079A-4294-9646-1C9CF50A4426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83077-4F33-8E48-AD4D-1CBF0DE04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4628-F9D8-5842-813A-3A838939A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5794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F50855-D8D8-F74E-97D4-88ADAE446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6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8CC5FE-BA72-7743-AB9E-AA61A0290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6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5DA58-37F6-C642-A44F-F3E53843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8355-8040-46D3-9597-1D002704A759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C7A6F-68C7-6747-A82A-4269E23E2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E98E2-1FE8-354D-92BA-67E189BFC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8720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803E6-DBA8-1C2D-C478-8FDF544A6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FE0610-24C2-D051-9A68-47A14BEA7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000B7-9CD4-2006-3581-C1DFE9922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F64E-358D-4726-B7F6-A193781A49E9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9971C-8E37-7033-6BC9-359403962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33A61-1EF4-6A6C-0B9D-524D4DCD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2252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67521-7F8D-944E-A8E5-E2CF83CD0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5FA6D-7ADC-ED8A-E3D2-C7738BBEF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AE428-76CD-C554-6013-243214AD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7F67-792F-4D46-94FC-0753CC876D8A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5AD41-B4C2-E7D6-CE04-1B3C89E10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929E3-0254-3085-DB93-F38489D2A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1313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FDE55-8FE6-3B98-43F3-7F7F8298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89FEAB-3EB5-B438-BB10-5FE6E2FD1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63DA8-135F-2B81-1772-5B3A44259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5F3A-3760-4B6B-BA04-BBE49B8F3CBB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AA04B-706E-4E2D-FE2E-EE27ADDF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72BBD-C0CF-AE50-C0B7-CD9E9EB9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7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60AF58-C61A-41FF-AE24-8902E4CCE8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2213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D6E33-394B-2E00-A54E-D684BD1DC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87022-43C4-C81D-B870-DF38D0815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FE5A62-510E-1A53-DD92-EA8AB7B5E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18F2FE-9A39-4B46-B229-2C9A1D87F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EF0B-9A4F-44A5-85AF-C22EFD3365F2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94CF7C-5BE6-B4CE-3A82-CA311D4B9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F6193C-3B86-3ACF-B2F6-1143CD12F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1070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C2C48-7DDB-EE16-197D-2E68780D9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545F0-0597-4C02-EEA3-6AC4D6A2DD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965259-CB5E-F4A3-30E8-D4211A003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CA8088-AC72-1C30-2F05-A39C7520AF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BF5E26-6F53-B356-CF5F-FAFB82E7F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08BFFB-2E19-3F2B-B38D-CBEA6ED8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B9CB-E6D8-4655-BB7B-B4FD73EB20B8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3D9528-0FAA-750B-7434-54907B669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166F53-35F0-F723-76DE-0ABCFA0AC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037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C9E07-875B-9B69-A726-54917E02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A4D419-13DC-A87D-B8B1-D44FF861D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0125-40A2-47A4-A822-BC921B6D8B42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7E7889-173E-0A9E-F85C-B4F8042B4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2E5C72-33C4-8596-5770-BC7476F61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9825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04CE64-DA62-FA76-6C2E-5B3A70AF5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8F6-163C-4769-8A13-F7512C3C088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4228C1-CE5E-EF6E-BE1A-73A03FE6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A7061-082F-7066-B579-BA63BF67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258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A22FA-D36D-BFA9-25A1-377EDC3FF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0B89-4CE4-DDE7-0518-D9F30A72A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1DED7B-52B1-AFF6-377B-3544E65BC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1CF573-1C6D-D3BD-8663-4964699C6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3586-8EAD-4519-B14C-57FB678050A4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EC3472-8CEC-A601-ED9D-9F106E897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5FA530-0FFF-7F40-4446-696C645C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4077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144FC-C515-8193-2790-27A47ACCF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6B4B81-2A90-C730-CA90-8639DEFA0A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579C3E-F509-B0A1-64AA-E5D2227C98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DF459-C739-7A61-E4BD-5960FF9C4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3D4D-B09B-4651-8923-BB920C9EC189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48870E-5DA5-79A9-C84E-8A0B91E5F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8FB4A0-76B3-61BA-0974-FA4DBE618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81960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D9E85-8969-3C8E-54A8-4DBFDDB83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7D8CBE-7CF6-2CF1-1D86-9C899F498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E3373-1EDC-1E33-D5DB-6F62748F5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52E8-20ED-4266-856E-CFA11C463703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2FCB4-CD18-42EF-3B1D-5B2E49EE7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7DFA7-E537-98F1-EC28-CA0A2785E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1777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F44279-B138-F13F-FA2E-1A276105DF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C77899-9A32-ABE4-3EB4-4AAF43C56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4E049-5ED1-167E-8575-B73BC5BBF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8F08-00C0-4D18-8CDA-290C06F4415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8397C-2303-C851-C6F7-C173419DD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48A3D-6A76-CC9A-EDE2-E4E9DBD48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02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2033"/>
            <a:ext cx="1504157" cy="774700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82034"/>
            <a:ext cx="2555875" cy="39020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56734"/>
            <a:ext cx="1504157" cy="31273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E2254-B447-4247-9156-192154A557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40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0"/>
            <a:ext cx="2743200" cy="3778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5"/>
            <a:ext cx="2743200" cy="5365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C7AFE-FA6E-4829-9F40-AD2FF39DB6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0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41148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67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67"/>
            <a:ext cx="1447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67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CFB007-7610-43AC-80D1-B0CDE88FEA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36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4572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indent="-142875" algn="l" defTabSz="4572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B88535-E6B4-7543-A2C5-5CA18B2D3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98FDB-A37F-C74E-ACA5-763349C1D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6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1B2A0-9EE1-974A-82CF-C85668134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52F16-2B64-4ABD-A1FE-A48F1E714F8F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C786B-2F65-7B4F-A433-B5E996E667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EB6BD-5079-934B-ABCD-8DBE5981B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3CC8732E-16BE-5E2F-E4C7-36F8E1E3A5F4}"/>
              </a:ext>
            </a:extLst>
          </p:cNvPr>
          <p:cNvSpPr/>
          <p:nvPr/>
        </p:nvSpPr>
        <p:spPr>
          <a:xfrm flipV="1">
            <a:off x="0" y="0"/>
            <a:ext cx="9144000" cy="767644"/>
          </a:xfrm>
          <a:prstGeom prst="triangle">
            <a:avLst>
              <a:gd name="adj" fmla="val 50794"/>
            </a:avLst>
          </a:prstGeom>
          <a:gradFill flip="none" rotWithShape="1">
            <a:gsLst>
              <a:gs pos="81000">
                <a:schemeClr val="accent1">
                  <a:lumMod val="20000"/>
                  <a:lumOff val="80000"/>
                  <a:alpha val="16000"/>
                </a:schemeClr>
              </a:gs>
              <a:gs pos="11000">
                <a:schemeClr val="accent1">
                  <a:lumMod val="60000"/>
                  <a:lumOff val="40000"/>
                  <a:alpha val="10423"/>
                </a:schemeClr>
              </a:gs>
              <a:gs pos="2000">
                <a:schemeClr val="accent3">
                  <a:alpha val="13000"/>
                  <a:lumMod val="48000"/>
                  <a:lumOff val="52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A5D1F4C5-6944-6B0A-60A0-D3C9CA73575C}"/>
              </a:ext>
            </a:extLst>
          </p:cNvPr>
          <p:cNvSpPr/>
          <p:nvPr/>
        </p:nvSpPr>
        <p:spPr>
          <a:xfrm rot="10800000" flipV="1">
            <a:off x="0" y="6106640"/>
            <a:ext cx="9144000" cy="767644"/>
          </a:xfrm>
          <a:prstGeom prst="triangle">
            <a:avLst>
              <a:gd name="adj" fmla="val 50794"/>
            </a:avLst>
          </a:prstGeom>
          <a:gradFill flip="none" rotWithShape="1">
            <a:gsLst>
              <a:gs pos="81000">
                <a:schemeClr val="accent1">
                  <a:lumMod val="20000"/>
                  <a:lumOff val="80000"/>
                  <a:alpha val="16000"/>
                </a:schemeClr>
              </a:gs>
              <a:gs pos="11000">
                <a:schemeClr val="accent1">
                  <a:lumMod val="60000"/>
                  <a:lumOff val="40000"/>
                  <a:alpha val="10423"/>
                </a:schemeClr>
              </a:gs>
              <a:gs pos="2000">
                <a:schemeClr val="accent3">
                  <a:alpha val="13000"/>
                  <a:lumMod val="48000"/>
                  <a:lumOff val="52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414968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B88535-E6B4-7543-A2C5-5CA18B2D3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98FDB-A37F-C74E-ACA5-763349C1D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6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1B2A0-9EE1-974A-82CF-C85668134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3B06F-D63D-4070-9046-C9C024E136D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C786B-2F65-7B4F-A433-B5E996E667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EB6BD-5079-934B-ABCD-8DBE5981B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1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0" r:id="rId1"/>
    <p:sldLayoutId id="2147484071" r:id="rId2"/>
    <p:sldLayoutId id="2147484072" r:id="rId3"/>
    <p:sldLayoutId id="2147484073" r:id="rId4"/>
    <p:sldLayoutId id="2147484074" r:id="rId5"/>
    <p:sldLayoutId id="2147484075" r:id="rId6"/>
    <p:sldLayoutId id="2147484076" r:id="rId7"/>
    <p:sldLayoutId id="2147484077" r:id="rId8"/>
    <p:sldLayoutId id="2147484078" r:id="rId9"/>
    <p:sldLayoutId id="2147484079" r:id="rId10"/>
    <p:sldLayoutId id="2147484080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41148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67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67"/>
            <a:ext cx="1447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67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CFB007-7610-43AC-80D1-B0CDE88FEA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0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4572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indent="-142875" algn="l" defTabSz="4572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B88535-E6B4-7543-A2C5-5CA18B2D3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98FDB-A37F-C74E-ACA5-763349C1D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6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1B2A0-9EE1-974A-82CF-C85668134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52F16-2B64-4ABD-A1FE-A48F1E714F8F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C786B-2F65-7B4F-A433-B5E996E667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EB6BD-5079-934B-ABCD-8DBE5981B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3CC8732E-16BE-5E2F-E4C7-36F8E1E3A5F4}"/>
              </a:ext>
            </a:extLst>
          </p:cNvPr>
          <p:cNvSpPr/>
          <p:nvPr/>
        </p:nvSpPr>
        <p:spPr>
          <a:xfrm flipV="1">
            <a:off x="0" y="0"/>
            <a:ext cx="9144000" cy="767644"/>
          </a:xfrm>
          <a:prstGeom prst="triangle">
            <a:avLst>
              <a:gd name="adj" fmla="val 50794"/>
            </a:avLst>
          </a:prstGeom>
          <a:gradFill flip="none" rotWithShape="1">
            <a:gsLst>
              <a:gs pos="81000">
                <a:schemeClr val="accent1">
                  <a:lumMod val="20000"/>
                  <a:lumOff val="80000"/>
                  <a:alpha val="16000"/>
                </a:schemeClr>
              </a:gs>
              <a:gs pos="11000">
                <a:schemeClr val="accent1">
                  <a:lumMod val="60000"/>
                  <a:lumOff val="40000"/>
                  <a:alpha val="10423"/>
                </a:schemeClr>
              </a:gs>
              <a:gs pos="2000">
                <a:schemeClr val="accent3">
                  <a:alpha val="13000"/>
                  <a:lumMod val="48000"/>
                  <a:lumOff val="52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A5D1F4C5-6944-6B0A-60A0-D3C9CA73575C}"/>
              </a:ext>
            </a:extLst>
          </p:cNvPr>
          <p:cNvSpPr/>
          <p:nvPr/>
        </p:nvSpPr>
        <p:spPr>
          <a:xfrm rot="10800000" flipV="1">
            <a:off x="0" y="6106640"/>
            <a:ext cx="9144000" cy="767644"/>
          </a:xfrm>
          <a:prstGeom prst="triangle">
            <a:avLst>
              <a:gd name="adj" fmla="val 50794"/>
            </a:avLst>
          </a:prstGeom>
          <a:gradFill flip="none" rotWithShape="1">
            <a:gsLst>
              <a:gs pos="81000">
                <a:schemeClr val="accent1">
                  <a:lumMod val="20000"/>
                  <a:lumOff val="80000"/>
                  <a:alpha val="16000"/>
                </a:schemeClr>
              </a:gs>
              <a:gs pos="11000">
                <a:schemeClr val="accent1">
                  <a:lumMod val="60000"/>
                  <a:lumOff val="40000"/>
                  <a:alpha val="10423"/>
                </a:schemeClr>
              </a:gs>
              <a:gs pos="2000">
                <a:schemeClr val="accent3">
                  <a:alpha val="13000"/>
                  <a:lumMod val="48000"/>
                  <a:lumOff val="52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56609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6" r:id="rId1"/>
    <p:sldLayoutId id="2147484107" r:id="rId2"/>
    <p:sldLayoutId id="2147484108" r:id="rId3"/>
    <p:sldLayoutId id="2147484109" r:id="rId4"/>
    <p:sldLayoutId id="2147484110" r:id="rId5"/>
    <p:sldLayoutId id="2147484111" r:id="rId6"/>
    <p:sldLayoutId id="2147484112" r:id="rId7"/>
    <p:sldLayoutId id="2147484113" r:id="rId8"/>
    <p:sldLayoutId id="2147484114" r:id="rId9"/>
    <p:sldLayoutId id="2147484115" r:id="rId10"/>
    <p:sldLayoutId id="2147484116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B88535-E6B4-7543-A2C5-5CA18B2D3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98FDB-A37F-C74E-ACA5-763349C1D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6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1B2A0-9EE1-974A-82CF-C85668134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3B06F-D63D-4070-9046-C9C024E136D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C786B-2F65-7B4F-A433-B5E996E667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EB6BD-5079-934B-ABCD-8DBE5981B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F129F-E5E0-AB4B-B2A6-728971C6F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7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  <p:sldLayoutId id="2147484125" r:id="rId8"/>
    <p:sldLayoutId id="2147484126" r:id="rId9"/>
    <p:sldLayoutId id="2147484127" r:id="rId10"/>
    <p:sldLayoutId id="2147484128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581F68-A3FF-AC06-E59F-59C08021C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B0BA3C-1B84-A9AF-FFA9-552169CC4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C2440-0EFA-A10B-0F1E-E2D4B9F74D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3C221-0E08-48A7-199F-30DA04D4F7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E8311-73AC-28C7-8A6F-C4F756EA2C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CFB007-7610-43AC-80D1-B0CDE88FEA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54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0" r:id="rId1"/>
    <p:sldLayoutId id="2147484131" r:id="rId2"/>
    <p:sldLayoutId id="2147484132" r:id="rId3"/>
    <p:sldLayoutId id="2147484133" r:id="rId4"/>
    <p:sldLayoutId id="2147484134" r:id="rId5"/>
    <p:sldLayoutId id="2147484135" r:id="rId6"/>
    <p:sldLayoutId id="2147484136" r:id="rId7"/>
    <p:sldLayoutId id="2147484137" r:id="rId8"/>
    <p:sldLayoutId id="2147484138" r:id="rId9"/>
    <p:sldLayoutId id="2147484139" r:id="rId10"/>
    <p:sldLayoutId id="2147484140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idenct.gov/government/departments/economic-development/community-development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6617E0-FB8F-2F26-7E92-860355691A89}"/>
              </a:ext>
            </a:extLst>
          </p:cNvPr>
          <p:cNvSpPr/>
          <p:nvPr/>
        </p:nvSpPr>
        <p:spPr>
          <a:xfrm>
            <a:off x="0" y="5029200"/>
            <a:ext cx="9144000" cy="1828800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6" y="4188459"/>
            <a:ext cx="9144000" cy="743486"/>
          </a:xfrm>
        </p:spPr>
        <p:txBody>
          <a:bodyPr/>
          <a:lstStyle/>
          <a:p>
            <a:pPr algn="ctr" defTabSz="119063"/>
            <a:r>
              <a:rPr lang="fr-CA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Funding Application Guidelines &amp; Instructions </a:t>
            </a:r>
            <a:endParaRPr lang="fr-FR" sz="2800" b="1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40042-1F46-41A2-87AD-259233948AF0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6AEF9271-6025-1149-A3BF-C3CFB3883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371206"/>
            <a:ext cx="7391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entury Gothic" panose="020B0502020202020204" pitchFamily="34" charset="0"/>
              </a:rPr>
              <a:t>CDBG Program Year 52 (2026)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E18C59-DDF1-E646-A25E-3B2F26CBBD44}"/>
              </a:ext>
            </a:extLst>
          </p:cNvPr>
          <p:cNvSpPr/>
          <p:nvPr/>
        </p:nvSpPr>
        <p:spPr>
          <a:xfrm>
            <a:off x="381000" y="5319980"/>
            <a:ext cx="7315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City of Meriden, Department of Economic Development Community Development Office, Room 134</a:t>
            </a:r>
            <a:b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142 East Main Street, Meriden, CT 06450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825124-6F88-EA4C-A60F-31172CF302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48866">
            <a:off x="3081036" y="1051414"/>
            <a:ext cx="2981929" cy="2160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054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D84E127-7098-2943-96C1-8C6906B404D8}"/>
              </a:ext>
            </a:extLst>
          </p:cNvPr>
          <p:cNvSpPr/>
          <p:nvPr/>
        </p:nvSpPr>
        <p:spPr>
          <a:xfrm>
            <a:off x="0" y="13220"/>
            <a:ext cx="9144000" cy="1205980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97A298-4DD0-D049-941E-FA17F703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60AF58-C61A-41FF-AE24-8902E4CCE8B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4" name="Picture 3" descr="House with solid fill">
            <a:extLst>
              <a:ext uri="{FF2B5EF4-FFF2-40B4-BE49-F238E27FC236}">
                <a16:creationId xmlns:a16="http://schemas.microsoft.com/office/drawing/2014/main" id="{C8DB0D69-2A96-D74A-A628-21B7A9EC6C7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14796" r="14796"/>
          <a:stretch/>
        </p:blipFill>
        <p:spPr>
          <a:xfrm>
            <a:off x="7323527" y="1647919"/>
            <a:ext cx="1709086" cy="24273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EBF8D3-6636-074E-A881-510EA16197F3}"/>
              </a:ext>
            </a:extLst>
          </p:cNvPr>
          <p:cNvSpPr txBox="1"/>
          <p:nvPr/>
        </p:nvSpPr>
        <p:spPr>
          <a:xfrm>
            <a:off x="533400" y="1371600"/>
            <a:ext cx="68116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latin typeface="Century Gothic" panose="020B0502020202020204" pitchFamily="34" charset="0"/>
              </a:rPr>
              <a:t>FEDERAL GRANT APPLICATION</a:t>
            </a:r>
            <a:endParaRPr lang="en-US" b="1" dirty="0">
              <a:latin typeface="Century Gothic" panose="020B0502020202020204" pitchFamily="34" charset="0"/>
            </a:endParaRP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2000" dirty="0">
                <a:latin typeface="Century Gothic" panose="020B0502020202020204" pitchFamily="34" charset="0"/>
              </a:rPr>
              <a:t>The City of Meriden’s Annual Action Plan (AAP) includes the federal grant program:</a:t>
            </a:r>
          </a:p>
          <a:p>
            <a:endParaRPr lang="en-US" sz="2000" dirty="0">
              <a:latin typeface="Century Gothic" panose="020B0502020202020204" pitchFamily="34" charset="0"/>
            </a:endParaRPr>
          </a:p>
          <a:p>
            <a:r>
              <a:rPr lang="en-US" sz="1800" b="1" dirty="0">
                <a:latin typeface="Century Gothic" panose="020B0502020202020204" pitchFamily="34" charset="0"/>
              </a:rPr>
              <a:t>Community Development Block Grant (CDBG)  $900,263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5DAE0D7C-FD24-0340-8946-DB50589EC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1" y="306429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Economic &amp; Community Development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299CB0-866B-9F4F-900B-4BB8FCA81D3E}"/>
              </a:ext>
            </a:extLst>
          </p:cNvPr>
          <p:cNvSpPr txBox="1"/>
          <p:nvPr/>
        </p:nvSpPr>
        <p:spPr>
          <a:xfrm>
            <a:off x="394991" y="3982223"/>
            <a:ext cx="695008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Projects must primarily benefit low- and moderate-income persons or persons with special needs. </a:t>
            </a: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Eligible Activities: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Public Services ($220,000 available)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Public Facility Improvements ($68,271) </a:t>
            </a:r>
          </a:p>
          <a:p>
            <a:pPr lvl="1"/>
            <a:endParaRPr lang="en-US" sz="1600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Funding is provided as a reimbursement for documented eligible expenses.  </a:t>
            </a:r>
            <a:endParaRPr lang="en-US" dirty="0">
              <a:latin typeface="Century Gothic" panose="020B0502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575254-2071-CD45-9E1A-79201F8EBD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48866">
            <a:off x="7562799" y="5288992"/>
            <a:ext cx="1230542" cy="8916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C4483B4-5F6D-AA0D-0144-30110CDB7F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172948" y="-1"/>
            <a:ext cx="6115047" cy="238611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246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F43F684-F9A5-DC4E-94C0-4CD4B4921673}"/>
              </a:ext>
            </a:extLst>
          </p:cNvPr>
          <p:cNvSpPr/>
          <p:nvPr/>
        </p:nvSpPr>
        <p:spPr>
          <a:xfrm>
            <a:off x="0" y="0"/>
            <a:ext cx="9144000" cy="1205980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-30928" y="310602"/>
            <a:ext cx="91296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Application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r>
              <a:rPr lang="en-US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Guidelines</a:t>
            </a:r>
          </a:p>
        </p:txBody>
      </p:sp>
      <p:sp>
        <p:nvSpPr>
          <p:cNvPr id="922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ECBAD3C-5179-40D2-8A55-DE5FBB82C4C3}" type="slidenum">
              <a:rPr lang="en-US" altLang="en-US" sz="1000" smtClean="0"/>
              <a:pPr eaLnBrk="1" hangingPunct="1"/>
              <a:t>3</a:t>
            </a:fld>
            <a:endParaRPr lang="en-US" altLang="en-US" sz="1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604B61-5CD0-5D4F-A02A-6A960B851256}"/>
              </a:ext>
            </a:extLst>
          </p:cNvPr>
          <p:cNvSpPr txBox="1"/>
          <p:nvPr/>
        </p:nvSpPr>
        <p:spPr>
          <a:xfrm>
            <a:off x="609600" y="1652556"/>
            <a:ext cx="7848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Eligible Applicants: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Government agencies (public agency such as a PHA)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Private, non-profit entity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" panose="020B0502020202020204" pitchFamily="34" charset="0"/>
              </a:rPr>
              <a:t>Faith-based Private Non-profit with IRS 501c(3) Status or equivalent</a:t>
            </a:r>
          </a:p>
          <a:p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A separate application is required for each grant and each program for which your organization is requesting funding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Application Materials are posted to the City’s website at:</a:t>
            </a:r>
            <a:endParaRPr lang="en-US" sz="2000" dirty="0">
              <a:latin typeface="Century Gothic" panose="020B0502020202020204" pitchFamily="34" charset="0"/>
            </a:endParaRPr>
          </a:p>
          <a:p>
            <a:r>
              <a:rPr lang="en-US" sz="2000" dirty="0">
                <a:latin typeface="Century Gothic" panose="020B0502020202020204" pitchFamily="34" charset="0"/>
                <a:hlinkClick r:id="rId3"/>
              </a:rPr>
              <a:t>https://www.meridenct.gov/government/departments/economic-development/community-development/</a:t>
            </a:r>
            <a:endParaRPr lang="en-US" sz="2000" dirty="0">
              <a:latin typeface="Century Gothic" panose="020B0502020202020204" pitchFamily="34" charset="0"/>
            </a:endParaRPr>
          </a:p>
          <a:p>
            <a:endParaRPr lang="en-US" sz="20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738229-B9E8-3D4F-A7BF-AE715F51DB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48866">
            <a:off x="7562799" y="5288992"/>
            <a:ext cx="1230542" cy="8916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6FA3114-7089-1D4A-8CD1-951E419B87AB}"/>
              </a:ext>
            </a:extLst>
          </p:cNvPr>
          <p:cNvSpPr/>
          <p:nvPr/>
        </p:nvSpPr>
        <p:spPr>
          <a:xfrm>
            <a:off x="0" y="7280"/>
            <a:ext cx="9144000" cy="1205980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317882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Application</a:t>
            </a:r>
          </a:p>
        </p:txBody>
      </p:sp>
      <p:sp>
        <p:nvSpPr>
          <p:cNvPr id="922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ECBAD3C-5179-40D2-8A55-DE5FBB82C4C3}" type="slidenum">
              <a:rPr lang="en-US" altLang="en-US" sz="1000" smtClean="0"/>
              <a:pPr eaLnBrk="1" hangingPunct="1"/>
              <a:t>4</a:t>
            </a:fld>
            <a:endParaRPr lang="en-US" altLang="en-US" sz="1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84E15F-A954-E54C-866D-81EBCF02949B}"/>
              </a:ext>
            </a:extLst>
          </p:cNvPr>
          <p:cNvSpPr txBox="1"/>
          <p:nvPr/>
        </p:nvSpPr>
        <p:spPr>
          <a:xfrm>
            <a:off x="228600" y="1690062"/>
            <a:ext cx="60960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The application includes the following: </a:t>
            </a:r>
          </a:p>
          <a:p>
            <a:endParaRPr lang="en-US" sz="2000" dirty="0">
              <a:latin typeface="Century Gothic" panose="020B050202020202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Application summary: </a:t>
            </a:r>
            <a:r>
              <a:rPr lang="en-US" sz="2000" dirty="0">
                <a:latin typeface="Century Gothic" panose="020B0502020202020204" pitchFamily="34" charset="0"/>
              </a:rPr>
              <a:t>project title, applicant information, amount requested</a:t>
            </a:r>
            <a:endParaRPr lang="en-US" sz="2000" b="1" dirty="0">
              <a:latin typeface="Century Gothic" panose="020B050202020202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Project description: </a:t>
            </a:r>
            <a:r>
              <a:rPr lang="en-US" sz="2000" dirty="0">
                <a:latin typeface="Century Gothic" panose="020B0502020202020204" pitchFamily="34" charset="0"/>
              </a:rPr>
              <a:t>description of the project proposal, anticipated benefits to LMI residents, and goals and monitoring, proposed timeline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Estimated project budget: </a:t>
            </a:r>
            <a:r>
              <a:rPr lang="en-US" sz="2000" dirty="0">
                <a:latin typeface="Century Gothic" panose="020B0502020202020204" pitchFamily="34" charset="0"/>
              </a:rPr>
              <a:t>use of funds requested </a:t>
            </a:r>
            <a:r>
              <a:rPr lang="en-US" sz="2000" u="sng" dirty="0">
                <a:latin typeface="Century Gothic" panose="020B0502020202020204" pitchFamily="34" charset="0"/>
              </a:rPr>
              <a:t>and</a:t>
            </a:r>
            <a:r>
              <a:rPr lang="en-US" sz="2000" dirty="0">
                <a:latin typeface="Century Gothic" panose="020B0502020202020204" pitchFamily="34" charset="0"/>
              </a:rPr>
              <a:t> other sources of funding. </a:t>
            </a:r>
          </a:p>
        </p:txBody>
      </p:sp>
      <p:pic>
        <p:nvPicPr>
          <p:cNvPr id="7" name="Graphic 6" descr="Document outline">
            <a:extLst>
              <a:ext uri="{FF2B5EF4-FFF2-40B4-BE49-F238E27FC236}">
                <a16:creationId xmlns:a16="http://schemas.microsoft.com/office/drawing/2014/main" id="{42E6B738-CC87-74F1-02C2-84361EEE14A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53150" y="2362200"/>
            <a:ext cx="26670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939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6FA3114-7089-1D4A-8CD1-951E419B87AB}"/>
              </a:ext>
            </a:extLst>
          </p:cNvPr>
          <p:cNvSpPr/>
          <p:nvPr/>
        </p:nvSpPr>
        <p:spPr>
          <a:xfrm>
            <a:off x="0" y="7280"/>
            <a:ext cx="9144000" cy="1205980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228600" y="419843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Additional Requirements</a:t>
            </a:r>
          </a:p>
        </p:txBody>
      </p:sp>
      <p:sp>
        <p:nvSpPr>
          <p:cNvPr id="922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ECBAD3C-5179-40D2-8A55-DE5FBB82C4C3}" type="slidenum">
              <a:rPr lang="en-US" altLang="en-US" sz="1000" smtClean="0"/>
              <a:pPr eaLnBrk="1" hangingPunct="1"/>
              <a:t>5</a:t>
            </a:fld>
            <a:endParaRPr lang="en-US" altLang="en-US" sz="1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84E15F-A954-E54C-866D-81EBCF02949B}"/>
              </a:ext>
            </a:extLst>
          </p:cNvPr>
          <p:cNvSpPr txBox="1"/>
          <p:nvPr/>
        </p:nvSpPr>
        <p:spPr>
          <a:xfrm>
            <a:off x="341391" y="1380751"/>
            <a:ext cx="8574009" cy="49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The applicant organization must provide the following items: 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entury Gothic" panose="020B0502020202020204" pitchFamily="34" charset="0"/>
                <a:ea typeface="Aptos"/>
                <a:cs typeface="Times New Roman" panose="02020603050405020304" pitchFamily="18" charset="0"/>
              </a:rPr>
              <a:t>Application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entury Gothic" panose="020B0502020202020204" pitchFamily="34" charset="0"/>
                <a:ea typeface="Aptos"/>
                <a:cs typeface="Times New Roman" panose="02020603050405020304" pitchFamily="18" charset="0"/>
              </a:rPr>
              <a:t>IRS Tax-Exempt Determination Letter (501(c) Status)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entury Gothic" panose="020B0502020202020204" pitchFamily="34" charset="0"/>
                <a:ea typeface="Aptos"/>
                <a:cs typeface="Times New Roman" panose="02020603050405020304" pitchFamily="18" charset="0"/>
              </a:rPr>
              <a:t>IRS Form 990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entury Gothic" panose="020B0502020202020204" pitchFamily="34" charset="0"/>
                <a:ea typeface="Aptos"/>
                <a:cs typeface="Times New Roman" panose="02020603050405020304" pitchFamily="18" charset="0"/>
              </a:rPr>
              <a:t>Organizational By-laws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entury Gothic" panose="020B0502020202020204" pitchFamily="34" charset="0"/>
                <a:ea typeface="Aptos"/>
                <a:cs typeface="Times New Roman" panose="02020603050405020304" pitchFamily="18" charset="0"/>
              </a:rPr>
              <a:t>Organizational Chart with employee names and titles (include a list of Board Members)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entury Gothic" panose="020B0502020202020204" pitchFamily="34" charset="0"/>
                <a:ea typeface="Aptos"/>
                <a:cs typeface="Times New Roman" panose="02020603050405020304" pitchFamily="18" charset="0"/>
              </a:rPr>
              <a:t>Sample organization intake/registration form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entury Gothic" panose="020B0502020202020204" pitchFamily="34" charset="0"/>
                <a:ea typeface="Aptos"/>
                <a:cs typeface="Times New Roman" panose="02020603050405020304" pitchFamily="18" charset="0"/>
              </a:rPr>
              <a:t>Annual Financial Statement (year-end and/or certified audit)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entury Gothic" panose="020B0502020202020204" pitchFamily="34" charset="0"/>
                <a:ea typeface="Aptos"/>
                <a:cs typeface="Times New Roman" panose="02020603050405020304" pitchFamily="18" charset="0"/>
              </a:rPr>
              <a:t>Proof of Registration with SAM.gov 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entury Gothic" panose="020B0502020202020204" pitchFamily="34" charset="0"/>
                <a:ea typeface="Aptos"/>
                <a:cs typeface="Times New Roman" panose="02020603050405020304" pitchFamily="18" charset="0"/>
              </a:rPr>
              <a:t>Conflict of Interest Disclosure Form (Rev FY2025 City provided standardized template) - for each board member and program/project staff including the Executive Director/leadership of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146822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6FA3114-7089-1D4A-8CD1-951E419B87AB}"/>
              </a:ext>
            </a:extLst>
          </p:cNvPr>
          <p:cNvSpPr/>
          <p:nvPr/>
        </p:nvSpPr>
        <p:spPr>
          <a:xfrm>
            <a:off x="0" y="7280"/>
            <a:ext cx="9144000" cy="1205980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384230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Conflict of Interest Disclosure Form</a:t>
            </a:r>
          </a:p>
        </p:txBody>
      </p:sp>
      <p:sp>
        <p:nvSpPr>
          <p:cNvPr id="922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ECBAD3C-5179-40D2-8A55-DE5FBB82C4C3}" type="slidenum">
              <a:rPr lang="en-US" altLang="en-US" sz="1000" smtClean="0"/>
              <a:pPr eaLnBrk="1" hangingPunct="1"/>
              <a:t>6</a:t>
            </a:fld>
            <a:endParaRPr lang="en-US" altLang="en-US" sz="1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5D62DC-9C62-6A9D-4618-2221453FB7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8380" y="1425663"/>
            <a:ext cx="4078089" cy="522923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A70379-4AF0-D50B-2E20-4B67DB6AE1D2}"/>
              </a:ext>
            </a:extLst>
          </p:cNvPr>
          <p:cNvSpPr txBox="1"/>
          <p:nvPr/>
        </p:nvSpPr>
        <p:spPr>
          <a:xfrm>
            <a:off x="5105400" y="1857020"/>
            <a:ext cx="3688149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To be completed by: </a:t>
            </a:r>
          </a:p>
          <a:p>
            <a:pPr algn="ctr"/>
            <a:endParaRPr lang="en-US" sz="18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entury Gothic" panose="020B0502020202020204" pitchFamily="34" charset="0"/>
                <a:ea typeface="Times New Roman" panose="02020603050405020304" pitchFamily="18" charset="0"/>
              </a:rPr>
              <a:t>B</a:t>
            </a:r>
            <a:r>
              <a:rPr lang="en-US" sz="1800" dirty="0">
                <a:latin typeface="Century Gothic" panose="020B0502020202020204" pitchFamily="34" charset="0"/>
                <a:ea typeface="Times New Roman" panose="02020603050405020304" pitchFamily="18" charset="0"/>
              </a:rPr>
              <a:t>oard members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entury Gothic" panose="020B0502020202020204" pitchFamily="34" charset="0"/>
                <a:ea typeface="Times New Roman" panose="02020603050405020304" pitchFamily="18" charset="0"/>
              </a:rPr>
              <a:t>E</a:t>
            </a:r>
            <a:r>
              <a:rPr lang="en-US" sz="1800" dirty="0">
                <a:latin typeface="Century Gothic" panose="020B0502020202020204" pitchFamily="34" charset="0"/>
                <a:ea typeface="Times New Roman" panose="02020603050405020304" pitchFamily="18" charset="0"/>
              </a:rPr>
              <a:t>xecutive staff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entury Gothic" panose="020B0502020202020204" pitchFamily="34" charset="0"/>
                <a:ea typeface="Times New Roman" panose="02020603050405020304" pitchFamily="18" charset="0"/>
              </a:rPr>
              <a:t>S</a:t>
            </a:r>
            <a:r>
              <a:rPr lang="en-US" sz="1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taff involved in the delivery of the CDBG program/project</a:t>
            </a:r>
          </a:p>
          <a:p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124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A3BFFDA-C921-4740-9C43-15AE8884CFA3}"/>
              </a:ext>
            </a:extLst>
          </p:cNvPr>
          <p:cNvSpPr/>
          <p:nvPr/>
        </p:nvSpPr>
        <p:spPr>
          <a:xfrm>
            <a:off x="0" y="7280"/>
            <a:ext cx="9144000" cy="1205980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5859" y="384773"/>
            <a:ext cx="91484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Application Submission</a:t>
            </a:r>
          </a:p>
        </p:txBody>
      </p:sp>
      <p:sp>
        <p:nvSpPr>
          <p:cNvPr id="922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ECBAD3C-5179-40D2-8A55-DE5FBB82C4C3}" type="slidenum">
              <a:rPr lang="en-US" altLang="en-US" sz="1000" smtClean="0"/>
              <a:pPr eaLnBrk="1" hangingPunct="1"/>
              <a:t>7</a:t>
            </a:fld>
            <a:endParaRPr lang="en-US" altLang="en-US" sz="1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A96927E-5A7F-5E4F-BBDC-107EA4E03D9A}"/>
              </a:ext>
            </a:extLst>
          </p:cNvPr>
          <p:cNvSpPr/>
          <p:nvPr/>
        </p:nvSpPr>
        <p:spPr>
          <a:xfrm>
            <a:off x="495300" y="1498271"/>
            <a:ext cx="81534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Prospective applicants must submit the completed application to be considered.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One (1) original completed paper application, along with one (1) paper copy and a copy of the completed application submitted on a USB drive are due to the City of Meriden no later than </a:t>
            </a:r>
            <a:r>
              <a:rPr lang="en-US" sz="2000" b="1" u="sng" dirty="0">
                <a:latin typeface="Century Gothic" panose="020B0502020202020204" pitchFamily="34" charset="0"/>
              </a:rPr>
              <a:t>5:00 p.m. on Friday, May 15, 2026.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b="1" dirty="0">
              <a:latin typeface="Century Gothic" panose="020B0502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Return Applications to:</a:t>
            </a:r>
          </a:p>
          <a:p>
            <a:endParaRPr lang="en-US" sz="2000" dirty="0">
              <a:latin typeface="Century Gothic" panose="020B0502020202020204" pitchFamily="34" charset="0"/>
            </a:endParaRPr>
          </a:p>
          <a:p>
            <a:r>
              <a:rPr lang="en-US" sz="2000" dirty="0">
                <a:latin typeface="Century Gothic" panose="020B0502020202020204" pitchFamily="34" charset="0"/>
              </a:rPr>
              <a:t>City of Meriden, Department of Economic Development Community Development Office, Room 134</a:t>
            </a:r>
            <a:br>
              <a:rPr lang="en-US" sz="2000" dirty="0">
                <a:latin typeface="Century Gothic" panose="020B0502020202020204" pitchFamily="34" charset="0"/>
              </a:rPr>
            </a:br>
            <a:r>
              <a:rPr lang="en-US" sz="2000" dirty="0">
                <a:latin typeface="Century Gothic" panose="020B0502020202020204" pitchFamily="34" charset="0"/>
              </a:rPr>
              <a:t>142 East Main Street, Meriden, CT 06450 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  <a:p>
            <a:endParaRPr lang="en-US" sz="2000" dirty="0">
              <a:latin typeface="Century Gothic" panose="020B0502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851CA1-7F7D-5841-BADD-D827512126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48866">
            <a:off x="7562799" y="5288992"/>
            <a:ext cx="1230542" cy="89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205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4AD1A1-A8EC-9A4B-BF8D-D31BBDFB6AD9}"/>
              </a:ext>
            </a:extLst>
          </p:cNvPr>
          <p:cNvSpPr/>
          <p:nvPr/>
        </p:nvSpPr>
        <p:spPr>
          <a:xfrm>
            <a:off x="0" y="7280"/>
            <a:ext cx="9144000" cy="1205980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317882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Key Dates</a:t>
            </a:r>
          </a:p>
        </p:txBody>
      </p:sp>
      <p:sp>
        <p:nvSpPr>
          <p:cNvPr id="922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ECBAD3C-5179-40D2-8A55-DE5FBB82C4C3}" type="slidenum">
              <a:rPr lang="en-US" altLang="en-US" sz="1000" smtClean="0"/>
              <a:pPr eaLnBrk="1" hangingPunct="1"/>
              <a:t>8</a:t>
            </a:fld>
            <a:endParaRPr lang="en-US" altLang="en-US" sz="1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CAAE6E8-F6E1-0747-BE85-E05D73A3CDAA}"/>
              </a:ext>
            </a:extLst>
          </p:cNvPr>
          <p:cNvSpPr/>
          <p:nvPr/>
        </p:nvSpPr>
        <p:spPr>
          <a:xfrm>
            <a:off x="76200" y="1411842"/>
            <a:ext cx="89154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0" marR="0" indent="-137160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r>
              <a:rPr lang="en-US" sz="16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May 15, </a:t>
            </a:r>
            <a:r>
              <a:rPr lang="en-US" sz="1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2026				</a:t>
            </a:r>
            <a:r>
              <a:rPr lang="en-US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Deadline for applications to be submitted (5:00pm EST)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r>
              <a:rPr lang="en-US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1828800" marR="0" indent="-182880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r>
              <a:rPr lang="en-US" sz="16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June 2, </a:t>
            </a:r>
            <a:r>
              <a:rPr lang="en-US" sz="1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2026</a:t>
            </a:r>
            <a:r>
              <a:rPr lang="en-US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			Program Year 2026 Public Hearing, 5:30 pm EST </a:t>
            </a:r>
            <a:r>
              <a:rPr lang="en-US" sz="16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during the 	Human Services Committee </a:t>
            </a:r>
            <a:r>
              <a:rPr lang="en-US" sz="1600" dirty="0" smtClean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1828800" indent="-1828800" algn="just">
              <a:tabLst>
                <a:tab pos="1428750" algn="l"/>
              </a:tabLst>
            </a:pP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			 *Applicants are encouraged to make a brief presentation</a:t>
            </a:r>
          </a:p>
          <a:p>
            <a:pPr marL="1828800" marR="0" indent="-182880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endParaRPr lang="en-US" sz="1600" dirty="0">
              <a:solidFill>
                <a:srgbClr val="000000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1828800" marR="0" indent="-182880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			</a:t>
            </a:r>
            <a:r>
              <a:rPr lang="en-US" sz="1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1828800" marR="0" indent="-182880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June 2 – </a:t>
            </a:r>
            <a:r>
              <a:rPr lang="en-US" sz="16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July 7</a:t>
            </a:r>
            <a:r>
              <a:rPr lang="en-US" sz="1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2026	</a:t>
            </a:r>
            <a:r>
              <a:rPr lang="en-US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30-day public</a:t>
            </a:r>
            <a:r>
              <a:rPr lang="en-US" sz="1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comment period on the 2026 Program Year 	Annual Action Plan</a:t>
            </a:r>
          </a:p>
          <a:p>
            <a:pPr marL="1828800" marR="0" indent="-182880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endParaRPr lang="en-US" sz="1600" b="1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1828800" marR="0" indent="-182880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r>
              <a:rPr lang="en-US" sz="16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July 7, 2026</a:t>
            </a:r>
            <a:r>
              <a:rPr lang="en-US" sz="1600" dirty="0">
                <a:latin typeface="Century Gothic" panose="020B0502020202020204" pitchFamily="34" charset="0"/>
                <a:ea typeface="Times New Roman" panose="02020603050405020304" pitchFamily="18" charset="0"/>
              </a:rPr>
              <a:t> 			Program Year 2026 Public Hearing, 5:30 pm EST 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during the 	Human Services Committee Meeting</a:t>
            </a:r>
          </a:p>
          <a:p>
            <a:pPr marL="1828800" marR="0" indent="-182880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			</a:t>
            </a:r>
            <a:r>
              <a:rPr lang="en-US" sz="1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1371600" marR="0" indent="-137160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r>
              <a:rPr lang="en-US" sz="1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July 20, 2026</a:t>
            </a:r>
            <a:r>
              <a:rPr lang="en-US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				Council action on proposed Program Year 2026 Annual 			Action Plan during City Council Meeting </a:t>
            </a:r>
          </a:p>
          <a:p>
            <a:pPr marL="1371600" marR="0" indent="-137160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r>
              <a:rPr lang="en-US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1828800" marR="0" indent="-182880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r>
              <a:rPr lang="en-US" sz="1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August 14, 2026</a:t>
            </a:r>
            <a:r>
              <a:rPr lang="en-US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		City of Meriden Program Year 2026 Annual Action Plan 	submitted to HUD no later than August 14, 2026. </a:t>
            </a:r>
          </a:p>
          <a:p>
            <a:pPr marL="1371600" marR="0" indent="-1371600" algn="just">
              <a:spcBef>
                <a:spcPts val="0"/>
              </a:spcBef>
              <a:spcAft>
                <a:spcPts val="0"/>
              </a:spcAft>
              <a:tabLst>
                <a:tab pos="1428750" algn="l"/>
              </a:tabLst>
            </a:pPr>
            <a:r>
              <a:rPr lang="en-US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</a:p>
          <a:p>
            <a:pPr algn="ctr"/>
            <a:r>
              <a:rPr lang="en-US" sz="1400" i="1" dirty="0">
                <a:latin typeface="Century Gothic" panose="020B0502020202020204" pitchFamily="34" charset="0"/>
              </a:rPr>
              <a:t>**dates are subject to change**</a:t>
            </a:r>
          </a:p>
        </p:txBody>
      </p:sp>
    </p:spTree>
    <p:extLst>
      <p:ext uri="{BB962C8B-B14F-4D97-AF65-F5344CB8AC3E}">
        <p14:creationId xmlns:p14="http://schemas.microsoft.com/office/powerpoint/2010/main" val="1564363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675AF3-B3D7-484F-8ACB-5A0F712BCB8D}"/>
              </a:ext>
            </a:extLst>
          </p:cNvPr>
          <p:cNvSpPr/>
          <p:nvPr/>
        </p:nvSpPr>
        <p:spPr>
          <a:xfrm>
            <a:off x="0" y="7280"/>
            <a:ext cx="9144000" cy="1205980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9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B5C907F-ADDF-4D5F-9F99-0A9E89F0474B}" type="slidenum">
              <a:rPr lang="en-US" altLang="en-US" sz="1000" smtClean="0"/>
              <a:pPr eaLnBrk="1" hangingPunct="1"/>
              <a:t>9</a:t>
            </a:fld>
            <a:endParaRPr lang="en-US" altLang="en-US" sz="1000"/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1E56AFD0-6788-D949-BC5F-CB2526498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8360"/>
            <a:ext cx="91377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Questions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6158449-2379-BD47-B752-FC588FECC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48866">
            <a:off x="7562799" y="5288992"/>
            <a:ext cx="1230542" cy="89165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32879E3-7300-4946-87C4-7E6269B0CE24}"/>
              </a:ext>
            </a:extLst>
          </p:cNvPr>
          <p:cNvSpPr/>
          <p:nvPr/>
        </p:nvSpPr>
        <p:spPr>
          <a:xfrm>
            <a:off x="1066800" y="1937655"/>
            <a:ext cx="7086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City of Meriden 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Department of Economic and Community 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Development Office, Room 134 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142 East Main Street, 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Meriden, CT 06450 </a:t>
            </a: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Contact: 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Victoria </a:t>
            </a:r>
            <a:r>
              <a:rPr lang="en-US" dirty="0" err="1">
                <a:latin typeface="Century Gothic" panose="020B0502020202020204" pitchFamily="34" charset="0"/>
              </a:rPr>
              <a:t>Eanniello</a:t>
            </a:r>
            <a:r>
              <a:rPr lang="en-US" dirty="0">
                <a:latin typeface="Century Gothic" panose="020B0502020202020204" pitchFamily="34" charset="0"/>
              </a:rPr>
              <a:t>, Assistant Economic Development Director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Phone: (203) 630-4105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Email: veanniello@meridenct.gov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ue" id="{1A15B8E2-4680-EF48-8570-21F0033A731C}" vid="{CC172243-9860-ED4E-A771-6BC743AD64A7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ue" id="{1A15B8E2-4680-EF48-8570-21F0033A731C}" vid="{CC172243-9860-ED4E-A771-6BC743AD64A7}"/>
    </a:ext>
  </a:extLst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</Template>
  <TotalTime>6441</TotalTime>
  <Words>653</Words>
  <Application>Microsoft Office PowerPoint</Application>
  <PresentationFormat>On-screen Show (4:3)</PresentationFormat>
  <Paragraphs>103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Century Gothic</vt:lpstr>
      <vt:lpstr>Tahoma</vt:lpstr>
      <vt:lpstr>Times New Roman</vt:lpstr>
      <vt:lpstr>Blue</vt:lpstr>
      <vt:lpstr>2_Office Theme</vt:lpstr>
      <vt:lpstr>1_Office Theme</vt:lpstr>
      <vt:lpstr>1_Blue</vt:lpstr>
      <vt:lpstr>3_Office Theme</vt:lpstr>
      <vt:lpstr>4_Office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Universal Application Budget Workshop</dc:title>
  <dc:creator>Laura Stagner</dc:creator>
  <cp:lastModifiedBy>Anthony Terzi</cp:lastModifiedBy>
  <cp:revision>235</cp:revision>
  <cp:lastPrinted>2021-02-10T13:50:42Z</cp:lastPrinted>
  <dcterms:created xsi:type="dcterms:W3CDTF">2003-12-01T01:45:06Z</dcterms:created>
  <dcterms:modified xsi:type="dcterms:W3CDTF">2026-05-14T19:15:35Z</dcterms:modified>
</cp:coreProperties>
</file>