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4"/>
  </p:notesMasterIdLst>
  <p:sldIdLst>
    <p:sldId id="256" r:id="rId3"/>
    <p:sldId id="259" r:id="rId4"/>
    <p:sldId id="260" r:id="rId5"/>
    <p:sldId id="264" r:id="rId6"/>
    <p:sldId id="270" r:id="rId7"/>
    <p:sldId id="294" r:id="rId8"/>
    <p:sldId id="269" r:id="rId9"/>
    <p:sldId id="293" r:id="rId10"/>
    <p:sldId id="266" r:id="rId11"/>
    <p:sldId id="267" r:id="rId12"/>
    <p:sldId id="29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6D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95"/>
    <p:restoredTop sz="94655"/>
  </p:normalViewPr>
  <p:slideViewPr>
    <p:cSldViewPr snapToGrid="0" snapToObjects="1">
      <p:cViewPr varScale="1">
        <p:scale>
          <a:sx n="81" d="100"/>
          <a:sy n="81" d="100"/>
        </p:scale>
        <p:origin x="114" y="47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621EE8-B3EF-EC40-841C-B09961196880}" type="datetimeFigureOut">
              <a:rPr lang="en-US" smtClean="0"/>
              <a:t>9/14/2022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8ECA9A-009E-294A-A9AA-7604457C317C}" type="slidenum">
              <a:rPr lang="en-US" smtClean="0"/>
              <a:t>‹#›</a:t>
            </a:fld>
            <a:endParaRPr lang="en-US"/>
          </a:p>
        </p:txBody>
      </p:sp>
    </p:spTree>
    <p:extLst>
      <p:ext uri="{BB962C8B-B14F-4D97-AF65-F5344CB8AC3E}">
        <p14:creationId xmlns:p14="http://schemas.microsoft.com/office/powerpoint/2010/main" val="17264284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B8ECA9A-009E-294A-A9AA-7604457C317C}" type="slidenum">
              <a:rPr lang="en-US" smtClean="0"/>
              <a:t>11</a:t>
            </a:fld>
            <a:endParaRPr lang="en-US"/>
          </a:p>
        </p:txBody>
      </p:sp>
    </p:spTree>
    <p:extLst>
      <p:ext uri="{BB962C8B-B14F-4D97-AF65-F5344CB8AC3E}">
        <p14:creationId xmlns:p14="http://schemas.microsoft.com/office/powerpoint/2010/main" val="6668387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AEFD-D5DE-2648-B9A3-B2003C256F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E5C93F-0F67-9649-892E-E024BC6B29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A8D118-4D88-364B-882C-238E95EFF8E2}"/>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EFA0766-50A7-1E49-B1D3-A81137D5CA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34925-0095-2B49-804D-BEEC8C53B767}"/>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099874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F8AE-ACBD-9440-A714-0434DC2D7C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886187-2542-ED4C-A3DC-C874FCC1D3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E94FF-E7D2-A948-8519-61740A014021}"/>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9983077-4F33-8E48-AD4D-1CBF0DE040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E4628-F9D8-5842-813A-3A838939A0C4}"/>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018468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F50855-D8D8-F74E-97D4-88ADAE4467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8CC5FE-BA72-7743-AB9E-AA61A0290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5DA58-37F6-C642-A44F-F3E5384307CD}"/>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725C7A6F-68C7-6747-A82A-4269E23E23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E98E2-1FE8-354D-92BA-67E189BFC2E2}"/>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568896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3AEFD-D5DE-2648-B9A3-B2003C256F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E5C93F-0F67-9649-892E-E024BC6B29D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A8D118-4D88-364B-882C-238E95EFF8E2}"/>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EFA0766-50A7-1E49-B1D3-A81137D5CA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34925-0095-2B49-804D-BEEC8C53B767}"/>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1573561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170F-8DD9-2148-83DB-A33552E23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1B192E-066C-E545-BEFA-454745DAE5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768E15-4ACA-8D45-98A9-3F50D415FE82}"/>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BC054BA2-2540-A64C-B2DF-3CA9C694DA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CCA9A-1B0A-684C-AE01-C71F23ACC2E2}"/>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041924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18807-0876-E14E-B945-14A4791886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BE8E67-895C-CB4D-94E1-9CD9A55099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30F9B-9E18-124C-95A8-2D4C239B1356}"/>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B1DFCE29-1865-824D-897C-FB4B14373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18B3E7-2C54-2B46-BB1D-040C940B51D8}"/>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7282307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F6483-F543-444E-8079-153C2CC3CF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881DFD-D0C7-1E42-8449-7E6C383795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84AC0E-66F8-2A4C-AB80-9F20A0B55A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49B391-11E8-7840-B5D7-3D7D86C3DE6F}"/>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38358516-749D-AC4A-B35A-D6BEAEBA3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DB986-EA88-EF47-8D90-161A88D9FF93}"/>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29155066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AE158-F2CC-2447-848C-D4B184E7D9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C7A7E-E14F-054E-AFD7-372884D95B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0188CD-71D7-DB40-A0EE-7F5B4130CB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44820E-6812-ED44-81FA-4EADECD2CC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4B48A4-D8A1-8849-ABE3-00571D3200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A31262-DB2A-3C44-86D9-B1027A35A071}"/>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8" name="Footer Placeholder 7">
            <a:extLst>
              <a:ext uri="{FF2B5EF4-FFF2-40B4-BE49-F238E27FC236}">
                <a16:creationId xmlns:a16="http://schemas.microsoft.com/office/drawing/2014/main" id="{82543524-B268-F346-A910-09565A046A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E0936B-E01C-9946-9937-B310D295209A}"/>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7379619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3190-E17B-C142-80AE-08C02FC7E2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7B0020-C838-634A-A7C7-CAAAAC972D8A}"/>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4" name="Footer Placeholder 3">
            <a:extLst>
              <a:ext uri="{FF2B5EF4-FFF2-40B4-BE49-F238E27FC236}">
                <a16:creationId xmlns:a16="http://schemas.microsoft.com/office/drawing/2014/main" id="{B3D9149C-A57C-3C46-A422-4F8F074CE2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48CC87-C0B3-6D4D-A8B7-7323F450FB91}"/>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547674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FEA98-DEE9-AB48-8C72-1EAAAE304090}"/>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3" name="Footer Placeholder 2">
            <a:extLst>
              <a:ext uri="{FF2B5EF4-FFF2-40B4-BE49-F238E27FC236}">
                <a16:creationId xmlns:a16="http://schemas.microsoft.com/office/drawing/2014/main" id="{734A8097-92B1-CC44-9F2B-07C49C99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1D5E5F-6EF4-7C43-87E3-9FD5EE7229E7}"/>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3619413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536D-3904-994D-A77F-B8C6F7A0B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A3DF99-56A0-B04E-898E-5525A3083C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4DB9AF-0744-7746-93D0-AD480ED9C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8685E7-BB08-EE48-AB83-8A66EF1BCEDE}"/>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06D881DB-DB2F-8F48-BA4A-130DBC25DF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D92BDB-C9D9-9943-853D-CC1A459E59DA}"/>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27272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7170F-8DD9-2148-83DB-A33552E23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1B192E-066C-E545-BEFA-454745DAE5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768E15-4ACA-8D45-98A9-3F50D415FE82}"/>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BC054BA2-2540-A64C-B2DF-3CA9C694DA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0CCA9A-1B0A-684C-AE01-C71F23ACC2E2}"/>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8195529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C633-8333-CF4E-AF80-27B9FF5114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D986BF-D21E-DB45-8E39-3CA7636AC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B2B9BD-D887-8445-9A6E-FF8097940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F6CB42-4C6B-4C42-AB87-B7EA881466CF}"/>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92488503-9C66-4C44-8412-357CBA14D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D9C94-C9CC-8C4E-AB61-CE97D132E29C}"/>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00389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F8AE-ACBD-9440-A714-0434DC2D7C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886187-2542-ED4C-A3DC-C874FCC1D3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E94FF-E7D2-A948-8519-61740A014021}"/>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9983077-4F33-8E48-AD4D-1CBF0DE040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3E4628-F9D8-5842-813A-3A838939A0C4}"/>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073993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F50855-D8D8-F74E-97D4-88ADAE44678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8CC5FE-BA72-7743-AB9E-AA61A0290F8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15DA58-37F6-C642-A44F-F3E5384307CD}"/>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725C7A6F-68C7-6747-A82A-4269E23E23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7E98E2-1FE8-354D-92BA-67E189BFC2E2}"/>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2608744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018807-0876-E14E-B945-14A4791886D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BE8E67-895C-CB4D-94E1-9CD9A550996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930F9B-9E18-124C-95A8-2D4C239B1356}"/>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B1DFCE29-1865-824D-897C-FB4B143738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18B3E7-2C54-2B46-BB1D-040C940B51D8}"/>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8824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F6483-F543-444E-8079-153C2CC3CF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881DFD-D0C7-1E42-8449-7E6C3837952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784AC0E-66F8-2A4C-AB80-9F20A0B55A2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49B391-11E8-7840-B5D7-3D7D86C3DE6F}"/>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38358516-749D-AC4A-B35A-D6BEAEBA39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BDB986-EA88-EF47-8D90-161A88D9FF93}"/>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4487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AE158-F2CC-2447-848C-D4B184E7D9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C7A7E-E14F-054E-AFD7-372884D95B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0188CD-71D7-DB40-A0EE-7F5B4130CB5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944820E-6812-ED44-81FA-4EADECD2CC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4B48A4-D8A1-8849-ABE3-00571D3200E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AA31262-DB2A-3C44-86D9-B1027A35A071}"/>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8" name="Footer Placeholder 7">
            <a:extLst>
              <a:ext uri="{FF2B5EF4-FFF2-40B4-BE49-F238E27FC236}">
                <a16:creationId xmlns:a16="http://schemas.microsoft.com/office/drawing/2014/main" id="{82543524-B268-F346-A910-09565A046A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E0936B-E01C-9946-9937-B310D295209A}"/>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1669129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13190-E17B-C142-80AE-08C02FC7E2E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7B0020-C838-634A-A7C7-CAAAAC972D8A}"/>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4" name="Footer Placeholder 3">
            <a:extLst>
              <a:ext uri="{FF2B5EF4-FFF2-40B4-BE49-F238E27FC236}">
                <a16:creationId xmlns:a16="http://schemas.microsoft.com/office/drawing/2014/main" id="{B3D9149C-A57C-3C46-A422-4F8F074CE2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48CC87-C0B3-6D4D-A8B7-7323F450FB91}"/>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2817267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7FEA98-DEE9-AB48-8C72-1EAAAE304090}"/>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3" name="Footer Placeholder 2">
            <a:extLst>
              <a:ext uri="{FF2B5EF4-FFF2-40B4-BE49-F238E27FC236}">
                <a16:creationId xmlns:a16="http://schemas.microsoft.com/office/drawing/2014/main" id="{734A8097-92B1-CC44-9F2B-07C49C99630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1D5E5F-6EF4-7C43-87E3-9FD5EE7229E7}"/>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219363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536D-3904-994D-A77F-B8C6F7A0B9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A3DF99-56A0-B04E-898E-5525A3083C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4DB9AF-0744-7746-93D0-AD480ED9C9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98685E7-BB08-EE48-AB83-8A66EF1BCEDE}"/>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06D881DB-DB2F-8F48-BA4A-130DBC25DFC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8D92BDB-C9D9-9943-853D-CC1A459E59DA}"/>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3389065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66C633-8333-CF4E-AF80-27B9FF5114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D986BF-D21E-DB45-8E39-3CA7636ACAF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B2B9BD-D887-8445-9A6E-FF80979404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F6CB42-4C6B-4C42-AB87-B7EA881466CF}"/>
              </a:ext>
            </a:extLst>
          </p:cNvPr>
          <p:cNvSpPr>
            <a:spLocks noGrp="1"/>
          </p:cNvSpPr>
          <p:nvPr>
            <p:ph type="dt" sz="half" idx="10"/>
          </p:nvPr>
        </p:nvSpPr>
        <p:spPr/>
        <p:txBody>
          <a:bodyPr/>
          <a:lstStyle/>
          <a:p>
            <a:fld id="{D91DF574-60C6-DE4D-B5A6-ABAD4027B526}" type="datetimeFigureOut">
              <a:rPr lang="en-US" smtClean="0"/>
              <a:t>9/14/2022</a:t>
            </a:fld>
            <a:endParaRPr lang="en-US"/>
          </a:p>
        </p:txBody>
      </p:sp>
      <p:sp>
        <p:nvSpPr>
          <p:cNvPr id="6" name="Footer Placeholder 5">
            <a:extLst>
              <a:ext uri="{FF2B5EF4-FFF2-40B4-BE49-F238E27FC236}">
                <a16:creationId xmlns:a16="http://schemas.microsoft.com/office/drawing/2014/main" id="{92488503-9C66-4C44-8412-357CBA14DC7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BD9C94-C9CC-8C4E-AB61-CE97D132E29C}"/>
              </a:ext>
            </a:extLst>
          </p:cNvPr>
          <p:cNvSpPr>
            <a:spLocks noGrp="1"/>
          </p:cNvSpPr>
          <p:nvPr>
            <p:ph type="sldNum" sz="quarter" idx="12"/>
          </p:nvPr>
        </p:nvSpPr>
        <p:spPr/>
        <p:txBody>
          <a:bodyPr/>
          <a:lstStyle/>
          <a:p>
            <a:fld id="{C20F129F-E5E0-AB4B-B2A6-728971C6F4F5}" type="slidenum">
              <a:rPr lang="en-US" smtClean="0"/>
              <a:t>‹#›</a:t>
            </a:fld>
            <a:endParaRPr lang="en-US"/>
          </a:p>
        </p:txBody>
      </p:sp>
    </p:spTree>
    <p:extLst>
      <p:ext uri="{BB962C8B-B14F-4D97-AF65-F5344CB8AC3E}">
        <p14:creationId xmlns:p14="http://schemas.microsoft.com/office/powerpoint/2010/main" val="25902280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B88535-E6B4-7543-A2C5-5CA18B2D3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498FDB-A37F-C74E-ACA5-763349C1D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E1B2A0-9EE1-974A-82CF-C85668134A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71C786B-2F65-7B4F-A433-B5E996E667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FEB6BD-5079-934B-ABCD-8DBE5981B0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F129F-E5E0-AB4B-B2A6-728971C6F4F5}" type="slidenum">
              <a:rPr lang="en-US" smtClean="0"/>
              <a:t>‹#›</a:t>
            </a:fld>
            <a:endParaRPr lang="en-US"/>
          </a:p>
        </p:txBody>
      </p:sp>
      <p:sp>
        <p:nvSpPr>
          <p:cNvPr id="8" name="Arc 7">
            <a:extLst>
              <a:ext uri="{FF2B5EF4-FFF2-40B4-BE49-F238E27FC236}">
                <a16:creationId xmlns:a16="http://schemas.microsoft.com/office/drawing/2014/main" id="{387C0269-27B1-3940-8C62-04B948E0A0BC}"/>
              </a:ext>
            </a:extLst>
          </p:cNvPr>
          <p:cNvSpPr/>
          <p:nvPr userDrawn="1"/>
        </p:nvSpPr>
        <p:spPr>
          <a:xfrm rot="10800000">
            <a:off x="9019822" y="-3178175"/>
            <a:ext cx="6344356" cy="6356350"/>
          </a:xfrm>
          <a:prstGeom prst="arc">
            <a:avLst/>
          </a:prstGeom>
          <a:gradFill>
            <a:gsLst>
              <a:gs pos="23000">
                <a:schemeClr val="accent1">
                  <a:lumMod val="5000"/>
                  <a:lumOff val="95000"/>
                </a:schemeClr>
              </a:gs>
              <a:gs pos="50000">
                <a:schemeClr val="accent5">
                  <a:lumMod val="20000"/>
                  <a:lumOff val="80000"/>
                </a:schemeClr>
              </a:gs>
              <a:gs pos="79000">
                <a:schemeClr val="accent1">
                  <a:alpha val="98000"/>
                  <a:lumMod val="15000"/>
                  <a:lumOff val="85000"/>
                </a:schemeClr>
              </a:gs>
              <a:gs pos="92000">
                <a:schemeClr val="accent1">
                  <a:lumMod val="30000"/>
                  <a:lumOff val="70000"/>
                </a:schemeClr>
              </a:gs>
            </a:gsLst>
            <a:lin ang="5400000" scaled="1"/>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518655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B88535-E6B4-7543-A2C5-5CA18B2D37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498FDB-A37F-C74E-ACA5-763349C1DA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E1B2A0-9EE1-974A-82CF-C85668134A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1DF574-60C6-DE4D-B5A6-ABAD4027B526}" type="datetimeFigureOut">
              <a:rPr lang="en-US" smtClean="0"/>
              <a:t>9/14/2022</a:t>
            </a:fld>
            <a:endParaRPr lang="en-US"/>
          </a:p>
        </p:txBody>
      </p:sp>
      <p:sp>
        <p:nvSpPr>
          <p:cNvPr id="5" name="Footer Placeholder 4">
            <a:extLst>
              <a:ext uri="{FF2B5EF4-FFF2-40B4-BE49-F238E27FC236}">
                <a16:creationId xmlns:a16="http://schemas.microsoft.com/office/drawing/2014/main" id="{671C786B-2F65-7B4F-A433-B5E996E667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0FEB6BD-5079-934B-ABCD-8DBE5981B0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0F129F-E5E0-AB4B-B2A6-728971C6F4F5}" type="slidenum">
              <a:rPr lang="en-US" smtClean="0"/>
              <a:t>‹#›</a:t>
            </a:fld>
            <a:endParaRPr lang="en-US"/>
          </a:p>
        </p:txBody>
      </p:sp>
      <p:sp>
        <p:nvSpPr>
          <p:cNvPr id="8" name="Arc 7">
            <a:extLst>
              <a:ext uri="{FF2B5EF4-FFF2-40B4-BE49-F238E27FC236}">
                <a16:creationId xmlns:a16="http://schemas.microsoft.com/office/drawing/2014/main" id="{387C0269-27B1-3940-8C62-04B948E0A0BC}"/>
              </a:ext>
            </a:extLst>
          </p:cNvPr>
          <p:cNvSpPr/>
          <p:nvPr userDrawn="1"/>
        </p:nvSpPr>
        <p:spPr>
          <a:xfrm rot="10800000">
            <a:off x="9561872" y="-2290474"/>
            <a:ext cx="5260256" cy="4580948"/>
          </a:xfrm>
          <a:prstGeom prst="arc">
            <a:avLst>
              <a:gd name="adj1" fmla="val 16225116"/>
              <a:gd name="adj2" fmla="val 229"/>
            </a:avLst>
          </a:prstGeom>
          <a:gradFill flip="none" rotWithShape="1">
            <a:gsLst>
              <a:gs pos="0">
                <a:srgbClr val="FFD579">
                  <a:tint val="66000"/>
                  <a:satMod val="160000"/>
                </a:srgbClr>
              </a:gs>
              <a:gs pos="26000">
                <a:srgbClr val="FFD579">
                  <a:tint val="44500"/>
                  <a:satMod val="160000"/>
                  <a:alpha val="79000"/>
                </a:srgbClr>
              </a:gs>
              <a:gs pos="100000">
                <a:srgbClr val="FFD579">
                  <a:tint val="23500"/>
                  <a:satMod val="160000"/>
                </a:srgbClr>
              </a:gs>
            </a:gsLst>
            <a:lin ang="21000000" scaled="0"/>
            <a:tileRect/>
          </a:gra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Tree>
    <p:extLst>
      <p:ext uri="{BB962C8B-B14F-4D97-AF65-F5344CB8AC3E}">
        <p14:creationId xmlns:p14="http://schemas.microsoft.com/office/powerpoint/2010/main" val="3749297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meridenct.gov/government/departments/economic-development/community-development/"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ogo&#10;&#10;Description automatically generated">
            <a:extLst>
              <a:ext uri="{FF2B5EF4-FFF2-40B4-BE49-F238E27FC236}">
                <a16:creationId xmlns:a16="http://schemas.microsoft.com/office/drawing/2014/main" id="{D0C63528-AFCD-E842-89E8-04F05B3622DC}"/>
              </a:ext>
            </a:extLst>
          </p:cNvPr>
          <p:cNvPicPr/>
          <p:nvPr/>
        </p:nvPicPr>
        <p:blipFill>
          <a:blip r:embed="rId2" cstate="print">
            <a:extLst>
              <a:ext uri="{28A0092B-C50C-407E-A947-70E740481C1C}">
                <a14:useLocalDpi xmlns:a14="http://schemas.microsoft.com/office/drawing/2010/main"/>
              </a:ext>
            </a:extLst>
          </a:blip>
          <a:stretch>
            <a:fillRect/>
          </a:stretch>
        </p:blipFill>
        <p:spPr>
          <a:xfrm>
            <a:off x="865591" y="1620692"/>
            <a:ext cx="3505835" cy="2527300"/>
          </a:xfrm>
          <a:prstGeom prst="rect">
            <a:avLst/>
          </a:prstGeom>
        </p:spPr>
      </p:pic>
      <p:pic>
        <p:nvPicPr>
          <p:cNvPr id="7" name="Picture 6" descr="cover-bottom.jpg">
            <a:extLst>
              <a:ext uri="{FF2B5EF4-FFF2-40B4-BE49-F238E27FC236}">
                <a16:creationId xmlns:a16="http://schemas.microsoft.com/office/drawing/2014/main" id="{C35B0DB6-4D9E-4A4E-A862-2F0B92728681}"/>
              </a:ext>
            </a:extLst>
          </p:cNvPr>
          <p:cNvPicPr>
            <a:picLocks noChangeAspect="1"/>
          </p:cNvPicPr>
          <p:nvPr/>
        </p:nvPicPr>
        <p:blipFill>
          <a:blip r:embed="rId3"/>
          <a:srcRect/>
          <a:stretch>
            <a:fillRect/>
          </a:stretch>
        </p:blipFill>
        <p:spPr bwMode="auto">
          <a:xfrm>
            <a:off x="0" y="4699000"/>
            <a:ext cx="12192000" cy="2159000"/>
          </a:xfrm>
          <a:prstGeom prst="rect">
            <a:avLst/>
          </a:prstGeom>
          <a:noFill/>
          <a:ln w="9525">
            <a:noFill/>
            <a:miter lim="800000"/>
            <a:headEnd/>
            <a:tailEnd/>
          </a:ln>
        </p:spPr>
      </p:pic>
      <p:sp>
        <p:nvSpPr>
          <p:cNvPr id="2" name="Title 1">
            <a:extLst>
              <a:ext uri="{FF2B5EF4-FFF2-40B4-BE49-F238E27FC236}">
                <a16:creationId xmlns:a16="http://schemas.microsoft.com/office/drawing/2014/main" id="{F1128F68-7A00-3F44-A8BF-2F675F5D6D71}"/>
              </a:ext>
            </a:extLst>
          </p:cNvPr>
          <p:cNvSpPr>
            <a:spLocks noGrp="1"/>
          </p:cNvSpPr>
          <p:nvPr>
            <p:ph type="ctrTitle"/>
          </p:nvPr>
        </p:nvSpPr>
        <p:spPr>
          <a:xfrm>
            <a:off x="3726872" y="1443903"/>
            <a:ext cx="8014851" cy="2880879"/>
          </a:xfrm>
        </p:spPr>
        <p:txBody>
          <a:bodyPr>
            <a:noAutofit/>
          </a:bodyPr>
          <a:lstStyle/>
          <a:p>
            <a:r>
              <a:rPr lang="en-US" sz="3200" dirty="0">
                <a:latin typeface="+mn-lt"/>
              </a:rPr>
              <a:t/>
            </a:r>
            <a:br>
              <a:rPr lang="en-US" sz="3200" dirty="0">
                <a:latin typeface="+mn-lt"/>
              </a:rPr>
            </a:br>
            <a:r>
              <a:rPr lang="en-US" sz="3200" b="1" dirty="0">
                <a:latin typeface="+mn-lt"/>
              </a:rPr>
              <a:t>2021 Consolidated Annual Performance </a:t>
            </a:r>
            <a:br>
              <a:rPr lang="en-US" sz="3200" b="1" dirty="0">
                <a:latin typeface="+mn-lt"/>
              </a:rPr>
            </a:br>
            <a:r>
              <a:rPr lang="en-US" sz="3200" b="1" dirty="0">
                <a:latin typeface="+mn-lt"/>
              </a:rPr>
              <a:t>and Evaluation Report (PY </a:t>
            </a:r>
            <a:r>
              <a:rPr lang="en-US" sz="3200" b="1" dirty="0" smtClean="0">
                <a:latin typeface="+mn-lt"/>
              </a:rPr>
              <a:t>47-21 </a:t>
            </a:r>
            <a:r>
              <a:rPr lang="en-US" sz="3200" b="1" dirty="0">
                <a:latin typeface="+mn-lt"/>
              </a:rPr>
              <a:t>CAPER)</a:t>
            </a:r>
            <a:r>
              <a:rPr lang="en-US" sz="3200" dirty="0">
                <a:latin typeface="+mn-lt"/>
              </a:rPr>
              <a:t/>
            </a:r>
            <a:br>
              <a:rPr lang="en-US" sz="3200" dirty="0">
                <a:latin typeface="+mn-lt"/>
              </a:rPr>
            </a:br>
            <a:r>
              <a:rPr lang="en-US" sz="3200" dirty="0">
                <a:latin typeface="+mn-lt"/>
              </a:rPr>
              <a:t/>
            </a:r>
            <a:br>
              <a:rPr lang="en-US" sz="3200" dirty="0">
                <a:latin typeface="+mn-lt"/>
              </a:rPr>
            </a:br>
            <a:r>
              <a:rPr lang="en-US" sz="3200" dirty="0">
                <a:latin typeface="+mn-lt"/>
              </a:rPr>
              <a:t>September 22, 2022</a:t>
            </a:r>
            <a:br>
              <a:rPr lang="en-US" sz="3200" dirty="0">
                <a:latin typeface="+mn-lt"/>
              </a:rPr>
            </a:br>
            <a:r>
              <a:rPr lang="en-US" sz="3200" dirty="0" smtClean="0">
                <a:latin typeface="+mn-lt"/>
              </a:rPr>
              <a:t>5:00 </a:t>
            </a:r>
            <a:r>
              <a:rPr lang="en-US" sz="3200" dirty="0">
                <a:latin typeface="+mn-lt"/>
              </a:rPr>
              <a:t>PM</a:t>
            </a:r>
            <a:br>
              <a:rPr lang="en-US" sz="3200" dirty="0">
                <a:latin typeface="+mn-lt"/>
              </a:rPr>
            </a:br>
            <a:r>
              <a:rPr lang="en-US" sz="3200" dirty="0">
                <a:latin typeface="+mn-lt"/>
              </a:rPr>
              <a:t>Public Hearing</a:t>
            </a:r>
          </a:p>
        </p:txBody>
      </p:sp>
    </p:spTree>
    <p:extLst>
      <p:ext uri="{BB962C8B-B14F-4D97-AF65-F5344CB8AC3E}">
        <p14:creationId xmlns:p14="http://schemas.microsoft.com/office/powerpoint/2010/main" val="40112961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355A42-6D78-5F45-BE32-5334040E9B46}"/>
              </a:ext>
            </a:extLst>
          </p:cNvPr>
          <p:cNvSpPr/>
          <p:nvPr/>
        </p:nvSpPr>
        <p:spPr>
          <a:xfrm>
            <a:off x="0" y="1197300"/>
            <a:ext cx="12191999"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B47A7D5-4271-034A-ADD0-06B557DFB11C}"/>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9930155" cy="2940476"/>
          </a:xfrm>
        </p:spPr>
        <p:txBody>
          <a:bodyPr>
            <a:noAutofit/>
          </a:bodyPr>
          <a:lstStyle/>
          <a:p>
            <a:pPr algn="l"/>
            <a:r>
              <a:rPr lang="en-US" sz="3200" b="1" dirty="0"/>
              <a:t>HUD Submission</a:t>
            </a:r>
          </a:p>
          <a:p>
            <a:pPr marL="457200" indent="-457200" algn="l">
              <a:buFontTx/>
              <a:buChar char="-"/>
            </a:pPr>
            <a:endParaRPr lang="en-US" sz="3200" dirty="0"/>
          </a:p>
          <a:p>
            <a:pPr algn="l"/>
            <a:r>
              <a:rPr lang="en-US" sz="3200" dirty="0"/>
              <a:t>On or before September 28, </a:t>
            </a:r>
            <a:r>
              <a:rPr lang="en-US" sz="3200" dirty="0" smtClean="0"/>
              <a:t>2022</a:t>
            </a:r>
            <a:endParaRPr lang="en-US" sz="3200" dirty="0"/>
          </a:p>
          <a:p>
            <a:endParaRPr lang="en-US" dirty="0"/>
          </a:p>
        </p:txBody>
      </p:sp>
      <p:sp>
        <p:nvSpPr>
          <p:cNvPr id="10" name="Rectangle 9">
            <a:extLst>
              <a:ext uri="{FF2B5EF4-FFF2-40B4-BE49-F238E27FC236}">
                <a16:creationId xmlns:a16="http://schemas.microsoft.com/office/drawing/2014/main" id="{9DEC30F2-C7BF-424B-B44D-578CA0C8CA38}"/>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cover-bottom.jpg">
            <a:extLst>
              <a:ext uri="{FF2B5EF4-FFF2-40B4-BE49-F238E27FC236}">
                <a16:creationId xmlns:a16="http://schemas.microsoft.com/office/drawing/2014/main" id="{798B9237-6156-1442-A209-6BD1874BE421}"/>
              </a:ext>
            </a:extLst>
          </p:cNvPr>
          <p:cNvPicPr>
            <a:picLocks noChangeAspect="1"/>
          </p:cNvPicPr>
          <p:nvPr/>
        </p:nvPicPr>
        <p:blipFill>
          <a:blip r:embed="rId2"/>
          <a:srcRect/>
          <a:stretch>
            <a:fillRect/>
          </a:stretch>
        </p:blipFill>
        <p:spPr bwMode="auto">
          <a:xfrm>
            <a:off x="-2" y="4711884"/>
            <a:ext cx="12192000" cy="2159000"/>
          </a:xfrm>
          <a:prstGeom prst="rect">
            <a:avLst/>
          </a:prstGeom>
          <a:noFill/>
          <a:ln w="9525">
            <a:noFill/>
            <a:miter lim="800000"/>
            <a:headEnd/>
            <a:tailEnd/>
          </a:ln>
        </p:spPr>
      </p:pic>
    </p:spTree>
    <p:extLst>
      <p:ext uri="{BB962C8B-B14F-4D97-AF65-F5344CB8AC3E}">
        <p14:creationId xmlns:p14="http://schemas.microsoft.com/office/powerpoint/2010/main" val="4037827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045D6D-3417-F14F-AC03-77ED4710AB56}"/>
              </a:ext>
            </a:extLst>
          </p:cNvPr>
          <p:cNvSpPr/>
          <p:nvPr/>
        </p:nvSpPr>
        <p:spPr>
          <a:xfrm>
            <a:off x="2784765" y="1602039"/>
            <a:ext cx="6650180" cy="2246769"/>
          </a:xfrm>
          <a:prstGeom prst="rect">
            <a:avLst/>
          </a:prstGeom>
        </p:spPr>
        <p:txBody>
          <a:bodyPr wrap="square">
            <a:spAutoFit/>
          </a:bodyPr>
          <a:lstStyle/>
          <a:p>
            <a:pPr algn="ctr"/>
            <a:r>
              <a:rPr lang="en-US" sz="2800" b="1" dirty="0"/>
              <a:t>City of Meriden</a:t>
            </a:r>
          </a:p>
          <a:p>
            <a:pPr algn="ctr"/>
            <a:r>
              <a:rPr lang="en-US" sz="2800" dirty="0"/>
              <a:t>Community Development</a:t>
            </a:r>
          </a:p>
          <a:p>
            <a:pPr algn="ctr"/>
            <a:r>
              <a:rPr lang="en-US" sz="2800" dirty="0"/>
              <a:t>City Hall, 142 East Main Street</a:t>
            </a:r>
          </a:p>
          <a:p>
            <a:pPr algn="ctr"/>
            <a:r>
              <a:rPr lang="en-US" sz="2800" dirty="0"/>
              <a:t>Meriden, CT 06450 </a:t>
            </a:r>
          </a:p>
          <a:p>
            <a:pPr algn="ctr"/>
            <a:r>
              <a:rPr lang="en-US" sz="2800" dirty="0"/>
              <a:t>Email: </a:t>
            </a:r>
            <a:r>
              <a:rPr lang="en-US" sz="2800" dirty="0" err="1"/>
              <a:t>ldiaz@meridenct.gov</a:t>
            </a:r>
            <a:r>
              <a:rPr lang="en-US" sz="2800" dirty="0"/>
              <a:t>.</a:t>
            </a:r>
            <a:endParaRPr lang="en-US" sz="2800" b="1" dirty="0"/>
          </a:p>
        </p:txBody>
      </p:sp>
      <p:sp>
        <p:nvSpPr>
          <p:cNvPr id="3" name="Title 2">
            <a:extLst>
              <a:ext uri="{FF2B5EF4-FFF2-40B4-BE49-F238E27FC236}">
                <a16:creationId xmlns:a16="http://schemas.microsoft.com/office/drawing/2014/main" id="{4EFE4185-F0D1-CB4F-ABE2-8FC7331DA1B1}"/>
              </a:ext>
            </a:extLst>
          </p:cNvPr>
          <p:cNvSpPr>
            <a:spLocks noGrp="1"/>
          </p:cNvSpPr>
          <p:nvPr>
            <p:ph type="title"/>
          </p:nvPr>
        </p:nvSpPr>
        <p:spPr>
          <a:xfrm>
            <a:off x="838199" y="156164"/>
            <a:ext cx="10515600" cy="1325563"/>
          </a:xfrm>
        </p:spPr>
        <p:txBody>
          <a:bodyPr/>
          <a:lstStyle/>
          <a:p>
            <a:pPr algn="ctr"/>
            <a:r>
              <a:rPr lang="en-US" u="sng" dirty="0"/>
              <a:t>Questions or Comments</a:t>
            </a:r>
            <a:endParaRPr lang="en-US" dirty="0"/>
          </a:p>
        </p:txBody>
      </p:sp>
      <p:pic>
        <p:nvPicPr>
          <p:cNvPr id="5" name="Picture 4" descr="cover-bottom.jpg">
            <a:extLst>
              <a:ext uri="{FF2B5EF4-FFF2-40B4-BE49-F238E27FC236}">
                <a16:creationId xmlns:a16="http://schemas.microsoft.com/office/drawing/2014/main" id="{17534185-9488-4B46-8170-03DA04BE2A3B}"/>
              </a:ext>
            </a:extLst>
          </p:cNvPr>
          <p:cNvPicPr>
            <a:picLocks noChangeAspect="1"/>
          </p:cNvPicPr>
          <p:nvPr/>
        </p:nvPicPr>
        <p:blipFill>
          <a:blip r:embed="rId3"/>
          <a:srcRect/>
          <a:stretch>
            <a:fillRect/>
          </a:stretch>
        </p:blipFill>
        <p:spPr bwMode="auto">
          <a:xfrm>
            <a:off x="0" y="4699000"/>
            <a:ext cx="12192000" cy="2159000"/>
          </a:xfrm>
          <a:prstGeom prst="rect">
            <a:avLst/>
          </a:prstGeom>
          <a:noFill/>
          <a:ln w="9525">
            <a:noFill/>
            <a:miter lim="800000"/>
            <a:headEnd/>
            <a:tailEnd/>
          </a:ln>
        </p:spPr>
      </p:pic>
      <p:pic>
        <p:nvPicPr>
          <p:cNvPr id="7" name="Picture 6" descr="Logo&#10;&#10;Description automatically generated">
            <a:extLst>
              <a:ext uri="{FF2B5EF4-FFF2-40B4-BE49-F238E27FC236}">
                <a16:creationId xmlns:a16="http://schemas.microsoft.com/office/drawing/2014/main" id="{F162B843-1095-4D41-83FF-D7CCE9D8186C}"/>
              </a:ext>
            </a:extLst>
          </p:cNvPr>
          <p:cNvPicPr/>
          <p:nvPr/>
        </p:nvPicPr>
        <p:blipFill>
          <a:blip r:embed="rId4" cstate="print">
            <a:extLst>
              <a:ext uri="{28A0092B-C50C-407E-A947-70E740481C1C}">
                <a14:useLocalDpi xmlns:a14="http://schemas.microsoft.com/office/drawing/2010/main"/>
              </a:ext>
            </a:extLst>
          </a:blip>
          <a:stretch>
            <a:fillRect/>
          </a:stretch>
        </p:blipFill>
        <p:spPr>
          <a:xfrm>
            <a:off x="838199" y="1428503"/>
            <a:ext cx="2506412" cy="1806831"/>
          </a:xfrm>
          <a:prstGeom prst="rect">
            <a:avLst/>
          </a:prstGeom>
        </p:spPr>
      </p:pic>
    </p:spTree>
    <p:extLst>
      <p:ext uri="{BB962C8B-B14F-4D97-AF65-F5344CB8AC3E}">
        <p14:creationId xmlns:p14="http://schemas.microsoft.com/office/powerpoint/2010/main" val="175439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3A738AD-80E3-774B-BA8B-B7C080174E1B}"/>
              </a:ext>
            </a:extLst>
          </p:cNvPr>
          <p:cNvSpPr/>
          <p:nvPr/>
        </p:nvSpPr>
        <p:spPr>
          <a:xfrm>
            <a:off x="0" y="1238865"/>
            <a:ext cx="12192000"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855837" y="681296"/>
            <a:ext cx="10195340" cy="5016758"/>
          </a:xfrm>
          <a:prstGeom prst="rect">
            <a:avLst/>
          </a:prstGeom>
          <a:noFill/>
        </p:spPr>
        <p:txBody>
          <a:bodyPr wrap="square" rtlCol="0">
            <a:spAutoFit/>
          </a:bodyPr>
          <a:lstStyle/>
          <a:p>
            <a:r>
              <a:rPr lang="en-US" sz="3200" b="1" dirty="0"/>
              <a:t>What is the CAPER?</a:t>
            </a:r>
          </a:p>
          <a:p>
            <a:endParaRPr lang="en-US" sz="3200" dirty="0"/>
          </a:p>
          <a:p>
            <a:pPr marL="457200" indent="-457200">
              <a:buFont typeface="Arial" panose="020B0604020202020204" pitchFamily="34" charset="0"/>
              <a:buChar char="•"/>
            </a:pPr>
            <a:r>
              <a:rPr lang="en-US" sz="2800" dirty="0"/>
              <a:t>The City of Meriden’s 2020-2024 Consolidated Plan is carried out through Annual Action Plans (AAP).</a:t>
            </a:r>
          </a:p>
          <a:p>
            <a:pPr marL="457200" indent="-457200">
              <a:buFont typeface="Arial" panose="020B0604020202020204" pitchFamily="34" charset="0"/>
              <a:buChar char="•"/>
            </a:pPr>
            <a:r>
              <a:rPr lang="en-US" sz="2800" dirty="0"/>
              <a:t>AAPs provide a concise summary of the actions, activities, and resources that will be used each year to address the priority needs and specific goals identified by the Consolidated Plan. </a:t>
            </a:r>
          </a:p>
          <a:p>
            <a:pPr marL="457200" indent="-457200">
              <a:buFont typeface="Arial" panose="020B0604020202020204" pitchFamily="34" charset="0"/>
              <a:buChar char="•"/>
            </a:pPr>
            <a:r>
              <a:rPr lang="en-US" sz="2800" dirty="0"/>
              <a:t>The City reports on accomplishments and progress toward Consolidated Plan goals in the</a:t>
            </a:r>
            <a:r>
              <a:rPr lang="en-US" sz="2800" b="1" dirty="0"/>
              <a:t> Consolidated Annual Performance and Evaluation Report (CAPER)</a:t>
            </a:r>
            <a:r>
              <a:rPr lang="en-US" sz="2800" dirty="0"/>
              <a:t>.</a:t>
            </a:r>
          </a:p>
          <a:p>
            <a:endParaRPr lang="en-US" sz="3200" dirty="0"/>
          </a:p>
        </p:txBody>
      </p:sp>
      <p:pic>
        <p:nvPicPr>
          <p:cNvPr id="9" name="Picture 8" descr="Logo&#10;&#10;Description automatically generated">
            <a:extLst>
              <a:ext uri="{FF2B5EF4-FFF2-40B4-BE49-F238E27FC236}">
                <a16:creationId xmlns:a16="http://schemas.microsoft.com/office/drawing/2014/main" id="{10886060-F8A2-754D-B292-93E4B28D7017}"/>
              </a:ext>
            </a:extLst>
          </p:cNvPr>
          <p:cNvPicPr/>
          <p:nvPr/>
        </p:nvPicPr>
        <p:blipFill>
          <a:blip r:embed="rId2" cstate="print">
            <a:extLst>
              <a:ext uri="{28A0092B-C50C-407E-A947-70E740481C1C}">
                <a14:useLocalDpi xmlns:a14="http://schemas.microsoft.com/office/drawing/2010/main"/>
              </a:ext>
            </a:extLst>
          </a:blip>
          <a:stretch>
            <a:fillRect/>
          </a:stretch>
        </p:blipFill>
        <p:spPr>
          <a:xfrm>
            <a:off x="10460182" y="5155156"/>
            <a:ext cx="1557669" cy="1122898"/>
          </a:xfrm>
          <a:prstGeom prst="rect">
            <a:avLst/>
          </a:prstGeom>
        </p:spPr>
      </p:pic>
    </p:spTree>
    <p:extLst>
      <p:ext uri="{BB962C8B-B14F-4D97-AF65-F5344CB8AC3E}">
        <p14:creationId xmlns:p14="http://schemas.microsoft.com/office/powerpoint/2010/main" val="3262705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A80277D-4057-A844-A437-6B038316CAC7}"/>
              </a:ext>
            </a:extLst>
          </p:cNvPr>
          <p:cNvSpPr/>
          <p:nvPr/>
        </p:nvSpPr>
        <p:spPr>
          <a:xfrm>
            <a:off x="0" y="1238865"/>
            <a:ext cx="12192000"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E662AC6C-0468-7845-BAA6-2A3CF5656062}"/>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10654017" cy="4970786"/>
          </a:xfrm>
        </p:spPr>
        <p:txBody>
          <a:bodyPr>
            <a:noAutofit/>
          </a:bodyPr>
          <a:lstStyle/>
          <a:p>
            <a:pPr algn="l"/>
            <a:r>
              <a:rPr lang="en-US" sz="3200" b="1" dirty="0"/>
              <a:t>The CAPER is required by HUD  </a:t>
            </a:r>
          </a:p>
          <a:p>
            <a:pPr algn="l"/>
            <a:endParaRPr lang="en-US" sz="3200" dirty="0"/>
          </a:p>
          <a:p>
            <a:pPr algn="l"/>
            <a:r>
              <a:rPr lang="en-US" sz="3200" b="1" dirty="0"/>
              <a:t>The CAPER includes:</a:t>
            </a:r>
          </a:p>
          <a:p>
            <a:pPr algn="l"/>
            <a:r>
              <a:rPr lang="en-US" sz="3200" dirty="0"/>
              <a:t>• A report on resources and investments</a:t>
            </a:r>
          </a:p>
          <a:p>
            <a:pPr algn="l"/>
            <a:r>
              <a:rPr lang="en-US" sz="3200" dirty="0"/>
              <a:t>• A report on goals and outcomes</a:t>
            </a:r>
          </a:p>
          <a:p>
            <a:pPr algn="l"/>
            <a:r>
              <a:rPr lang="en-US" sz="3200" dirty="0"/>
              <a:t>• A report on progress towards providing affordable housing</a:t>
            </a:r>
          </a:p>
          <a:p>
            <a:pPr algn="l"/>
            <a:r>
              <a:rPr lang="en-US" sz="3200" dirty="0"/>
              <a:t>• Demographic composition of individuals and families assisted</a:t>
            </a:r>
          </a:p>
          <a:p>
            <a:pPr algn="l"/>
            <a:r>
              <a:rPr lang="en-US" sz="3200" dirty="0"/>
              <a:t>• Citizen participation efforts</a:t>
            </a:r>
          </a:p>
          <a:p>
            <a:endParaRPr lang="en-US" dirty="0"/>
          </a:p>
        </p:txBody>
      </p:sp>
      <p:sp>
        <p:nvSpPr>
          <p:cNvPr id="10" name="Rectangle 9">
            <a:extLst>
              <a:ext uri="{FF2B5EF4-FFF2-40B4-BE49-F238E27FC236}">
                <a16:creationId xmlns:a16="http://schemas.microsoft.com/office/drawing/2014/main" id="{826AE1FE-53D2-D34E-941E-3860E980D2A8}"/>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07E34F83-A4C9-C14E-9C6B-5AC85570588F}"/>
              </a:ext>
            </a:extLst>
          </p:cNvPr>
          <p:cNvPicPr/>
          <p:nvPr/>
        </p:nvPicPr>
        <p:blipFill>
          <a:blip r:embed="rId2" cstate="print">
            <a:extLst>
              <a:ext uri="{28A0092B-C50C-407E-A947-70E740481C1C}">
                <a14:useLocalDpi xmlns:a14="http://schemas.microsoft.com/office/drawing/2010/main"/>
              </a:ext>
            </a:extLst>
          </a:blip>
          <a:stretch>
            <a:fillRect/>
          </a:stretch>
        </p:blipFill>
        <p:spPr>
          <a:xfrm>
            <a:off x="10460182" y="5155156"/>
            <a:ext cx="1557669" cy="1122898"/>
          </a:xfrm>
          <a:prstGeom prst="rect">
            <a:avLst/>
          </a:prstGeom>
        </p:spPr>
      </p:pic>
    </p:spTree>
    <p:extLst>
      <p:ext uri="{BB962C8B-B14F-4D97-AF65-F5344CB8AC3E}">
        <p14:creationId xmlns:p14="http://schemas.microsoft.com/office/powerpoint/2010/main" val="2626102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C70F1A6-8DD8-2D46-BC93-514604BEB1F8}"/>
              </a:ext>
            </a:extLst>
          </p:cNvPr>
          <p:cNvSpPr/>
          <p:nvPr/>
        </p:nvSpPr>
        <p:spPr>
          <a:xfrm>
            <a:off x="0" y="1238865"/>
            <a:ext cx="12192000"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631B0C21-4DBE-5747-9FDF-23263B6FC685}"/>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9811265" cy="504887"/>
          </a:xfrm>
        </p:spPr>
        <p:txBody>
          <a:bodyPr>
            <a:noAutofit/>
          </a:bodyPr>
          <a:lstStyle/>
          <a:p>
            <a:pPr algn="l"/>
            <a:r>
              <a:rPr lang="en-US" sz="3200" b="1" dirty="0"/>
              <a:t>Resources</a:t>
            </a:r>
          </a:p>
          <a:p>
            <a:pPr algn="l"/>
            <a:endParaRPr lang="en-US" sz="3200" dirty="0"/>
          </a:p>
          <a:p>
            <a:pPr marL="457200" indent="-457200" algn="l">
              <a:buFontTx/>
              <a:buChar char="-"/>
            </a:pPr>
            <a:endParaRPr lang="en-US" sz="3200" dirty="0"/>
          </a:p>
          <a:p>
            <a:endParaRPr lang="en-US" dirty="0"/>
          </a:p>
        </p:txBody>
      </p:sp>
      <p:sp>
        <p:nvSpPr>
          <p:cNvPr id="10" name="Rectangle 9">
            <a:extLst>
              <a:ext uri="{FF2B5EF4-FFF2-40B4-BE49-F238E27FC236}">
                <a16:creationId xmlns:a16="http://schemas.microsoft.com/office/drawing/2014/main" id="{D05AD438-D4D1-AD48-A62D-B42D621D6F5C}"/>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43851390"/>
              </p:ext>
            </p:extLst>
          </p:nvPr>
        </p:nvGraphicFramePr>
        <p:xfrm>
          <a:off x="706045" y="1604844"/>
          <a:ext cx="10630116" cy="1833968"/>
        </p:xfrm>
        <a:graphic>
          <a:graphicData uri="http://schemas.openxmlformats.org/drawingml/2006/table">
            <a:tbl>
              <a:tblPr firstRow="1" bandRow="1">
                <a:tableStyleId>{0E3FDE45-AF77-4B5C-9715-49D594BDF05E}</a:tableStyleId>
              </a:tblPr>
              <a:tblGrid>
                <a:gridCol w="3543372">
                  <a:extLst>
                    <a:ext uri="{9D8B030D-6E8A-4147-A177-3AD203B41FA5}">
                      <a16:colId xmlns:a16="http://schemas.microsoft.com/office/drawing/2014/main" val="20000"/>
                    </a:ext>
                  </a:extLst>
                </a:gridCol>
                <a:gridCol w="3543372">
                  <a:extLst>
                    <a:ext uri="{9D8B030D-6E8A-4147-A177-3AD203B41FA5}">
                      <a16:colId xmlns:a16="http://schemas.microsoft.com/office/drawing/2014/main" val="20001"/>
                    </a:ext>
                  </a:extLst>
                </a:gridCol>
                <a:gridCol w="3543372">
                  <a:extLst>
                    <a:ext uri="{9D8B030D-6E8A-4147-A177-3AD203B41FA5}">
                      <a16:colId xmlns:a16="http://schemas.microsoft.com/office/drawing/2014/main" val="20002"/>
                    </a:ext>
                  </a:extLst>
                </a:gridCol>
              </a:tblGrid>
              <a:tr h="1022890">
                <a:tc>
                  <a:txBody>
                    <a:bodyPr/>
                    <a:lstStyle/>
                    <a:p>
                      <a:pPr algn="ctr"/>
                      <a:r>
                        <a:rPr lang="en-US" sz="2400" dirty="0">
                          <a:solidFill>
                            <a:schemeClr val="bg1"/>
                          </a:solidFill>
                        </a:rPr>
                        <a:t>Source of Funds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2400" dirty="0">
                          <a:solidFill>
                            <a:schemeClr val="bg1"/>
                          </a:solidFill>
                        </a:rPr>
                        <a:t>Resources Made Available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US" sz="2400" dirty="0">
                          <a:solidFill>
                            <a:schemeClr val="bg1"/>
                          </a:solidFill>
                        </a:rPr>
                        <a:t>Amount Expended During Program Year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811078">
                <a:tc>
                  <a:txBody>
                    <a:bodyPr/>
                    <a:lstStyle/>
                    <a:p>
                      <a:pPr algn="ctr"/>
                      <a:r>
                        <a:rPr lang="en-US" sz="2800" b="1" dirty="0"/>
                        <a:t>CDBG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$1,087,853</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2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$890,828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10955851"/>
                  </a:ext>
                </a:extLst>
              </a:tr>
            </a:tbl>
          </a:graphicData>
        </a:graphic>
      </p:graphicFrame>
      <p:sp>
        <p:nvSpPr>
          <p:cNvPr id="4" name="TextBox 3">
            <a:extLst>
              <a:ext uri="{FF2B5EF4-FFF2-40B4-BE49-F238E27FC236}">
                <a16:creationId xmlns:a16="http://schemas.microsoft.com/office/drawing/2014/main" id="{4EC2E41F-7F08-0145-A45B-89DAE030E611}"/>
              </a:ext>
            </a:extLst>
          </p:cNvPr>
          <p:cNvSpPr txBox="1"/>
          <p:nvPr/>
        </p:nvSpPr>
        <p:spPr>
          <a:xfrm>
            <a:off x="650557" y="3885835"/>
            <a:ext cx="10685604" cy="1938992"/>
          </a:xfrm>
          <a:prstGeom prst="rect">
            <a:avLst/>
          </a:prstGeom>
          <a:noFill/>
        </p:spPr>
        <p:txBody>
          <a:bodyPr wrap="square" rtlCol="0">
            <a:spAutoFit/>
          </a:bodyPr>
          <a:lstStyle/>
          <a:p>
            <a:r>
              <a:rPr lang="en-US" sz="2000" b="1" u="sng" dirty="0"/>
              <a:t>CARES Act Funds: </a:t>
            </a:r>
          </a:p>
          <a:p>
            <a:pPr marL="342900" indent="-342900">
              <a:buFontTx/>
              <a:buChar char="-"/>
            </a:pPr>
            <a:r>
              <a:rPr lang="en-US" sz="2000" dirty="0"/>
              <a:t>In 2020, the City received $1,045,687 in CDBG-CV grant funds to support activities that prevent, prepare for and respond (PPR) COVID-19.  </a:t>
            </a:r>
          </a:p>
          <a:p>
            <a:pPr marL="342900" indent="-342900">
              <a:buFontTx/>
              <a:buChar char="-"/>
            </a:pPr>
            <a:r>
              <a:rPr lang="en-US" sz="2000" dirty="0"/>
              <a:t>In PY 2021, the City expended $73,394 in CDBG-CV funds towards public services for LMI residents and economic development to assist small businesses that were negatively affected by the pandemic.  The remaining balance is $766,406.</a:t>
            </a:r>
          </a:p>
        </p:txBody>
      </p:sp>
    </p:spTree>
    <p:extLst>
      <p:ext uri="{BB962C8B-B14F-4D97-AF65-F5344CB8AC3E}">
        <p14:creationId xmlns:p14="http://schemas.microsoft.com/office/powerpoint/2010/main" val="29334472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F66676-AFF5-2547-8C4B-323ABFE83557}"/>
              </a:ext>
            </a:extLst>
          </p:cNvPr>
          <p:cNvSpPr/>
          <p:nvPr/>
        </p:nvSpPr>
        <p:spPr>
          <a:xfrm>
            <a:off x="0" y="1238865"/>
            <a:ext cx="12192000"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2E64D8-34AC-A048-BFFB-F95E290EBAF7}"/>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9811265" cy="560869"/>
          </a:xfrm>
        </p:spPr>
        <p:txBody>
          <a:bodyPr>
            <a:noAutofit/>
          </a:bodyPr>
          <a:lstStyle/>
          <a:p>
            <a:pPr algn="l"/>
            <a:r>
              <a:rPr lang="en-US" sz="3200" b="1" dirty="0"/>
              <a:t>Goals and Outcomes</a:t>
            </a:r>
          </a:p>
          <a:p>
            <a:pPr algn="l"/>
            <a:endParaRPr lang="en-US" sz="3200" dirty="0"/>
          </a:p>
          <a:p>
            <a:pPr algn="l"/>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2492887406"/>
              </p:ext>
            </p:extLst>
          </p:nvPr>
        </p:nvGraphicFramePr>
        <p:xfrm>
          <a:off x="395747" y="1542356"/>
          <a:ext cx="11400504" cy="4294026"/>
        </p:xfrm>
        <a:graphic>
          <a:graphicData uri="http://schemas.openxmlformats.org/drawingml/2006/table">
            <a:tbl>
              <a:tblPr firstRow="1" bandRow="1">
                <a:tableStyleId>{0E3FDE45-AF77-4B5C-9715-49D594BDF05E}</a:tableStyleId>
              </a:tblPr>
              <a:tblGrid>
                <a:gridCol w="5340035">
                  <a:extLst>
                    <a:ext uri="{9D8B030D-6E8A-4147-A177-3AD203B41FA5}">
                      <a16:colId xmlns:a16="http://schemas.microsoft.com/office/drawing/2014/main" val="20000"/>
                    </a:ext>
                  </a:extLst>
                </a:gridCol>
                <a:gridCol w="6060469">
                  <a:extLst>
                    <a:ext uri="{9D8B030D-6E8A-4147-A177-3AD203B41FA5}">
                      <a16:colId xmlns:a16="http://schemas.microsoft.com/office/drawing/2014/main" val="20001"/>
                    </a:ext>
                  </a:extLst>
                </a:gridCol>
              </a:tblGrid>
              <a:tr h="634868">
                <a:tc>
                  <a:txBody>
                    <a:bodyPr/>
                    <a:lstStyle/>
                    <a:p>
                      <a:r>
                        <a:rPr lang="en-US" sz="2800" dirty="0">
                          <a:solidFill>
                            <a:schemeClr val="bg1"/>
                          </a:solidFill>
                        </a:rPr>
                        <a:t>Goals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800" dirty="0">
                          <a:solidFill>
                            <a:schemeClr val="bg1"/>
                          </a:solidFill>
                        </a:rPr>
                        <a:t>Outcomes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746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1A. Expand Public Infrastructure</a:t>
                      </a:r>
                      <a:r>
                        <a:rPr lang="en-US" sz="20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Goal:</a:t>
                      </a:r>
                      <a:r>
                        <a:rPr lang="en-US" sz="2000" baseline="0" dirty="0"/>
                        <a:t> </a:t>
                      </a:r>
                      <a:r>
                        <a:rPr lang="en-US" sz="2000" kern="1200" dirty="0">
                          <a:solidFill>
                            <a:schemeClr val="tx1"/>
                          </a:solidFill>
                          <a:effectLst/>
                          <a:latin typeface="+mn-lt"/>
                          <a:ea typeface="+mn-ea"/>
                          <a:cs typeface="+mn-cs"/>
                        </a:rPr>
                        <a:t>5,000</a:t>
                      </a:r>
                      <a:r>
                        <a:rPr lang="en-US" sz="2000" dirty="0">
                          <a:effectLst/>
                        </a:rPr>
                        <a:t> </a:t>
                      </a:r>
                      <a:r>
                        <a:rPr lang="en-US" sz="2000" baseline="0" dirty="0"/>
                        <a:t>persons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59,395 persons assisted in low/mod areas (this is intended as an area-wide benefit).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8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1B. Improve Public Infrastructure Capacity</a:t>
                      </a:r>
                      <a:r>
                        <a:rPr lang="en-US" sz="18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Goal:</a:t>
                      </a:r>
                      <a:r>
                        <a:rPr lang="en-US" sz="1800" baseline="0" dirty="0"/>
                        <a:t> </a:t>
                      </a:r>
                      <a:r>
                        <a:rPr lang="en-US" sz="1800" kern="1200" dirty="0">
                          <a:solidFill>
                            <a:schemeClr val="tx1"/>
                          </a:solidFill>
                          <a:effectLst/>
                          <a:latin typeface="+mn-lt"/>
                          <a:ea typeface="+mn-ea"/>
                          <a:cs typeface="+mn-cs"/>
                        </a:rPr>
                        <a:t>5,000</a:t>
                      </a:r>
                      <a:r>
                        <a:rPr lang="en-US" sz="1800" dirty="0">
                          <a:effectLst/>
                        </a:rPr>
                        <a:t> </a:t>
                      </a:r>
                      <a:r>
                        <a:rPr lang="en-US" sz="1800" baseline="0" dirty="0"/>
                        <a:t>persons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6,570 persons assisted in low/mod areas (this is intended as an area-wide benefit).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8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1C. Improve Access to Public Facilities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Goal:</a:t>
                      </a:r>
                      <a:r>
                        <a:rPr lang="en-US" sz="1800" baseline="0" dirty="0"/>
                        <a:t> </a:t>
                      </a:r>
                      <a:r>
                        <a:rPr lang="en-US" sz="1800" kern="1200" dirty="0">
                          <a:solidFill>
                            <a:schemeClr val="tx1"/>
                          </a:solidFill>
                          <a:effectLst/>
                          <a:latin typeface="+mn-lt"/>
                          <a:ea typeface="+mn-ea"/>
                          <a:cs typeface="+mn-cs"/>
                        </a:rPr>
                        <a:t>5,000</a:t>
                      </a:r>
                      <a:r>
                        <a:rPr lang="en-US" sz="1800" dirty="0">
                          <a:effectLst/>
                        </a:rPr>
                        <a:t> </a:t>
                      </a:r>
                      <a:r>
                        <a:rPr lang="en-US" sz="1800" baseline="0" dirty="0"/>
                        <a:t>persons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2000" dirty="0"/>
                        <a:t>0 persons assisted in low/mod areas (this is intended as an area-wide benefit).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501953"/>
                  </a:ext>
                </a:extLst>
              </a:tr>
              <a:tr h="7554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2A. Preserve Existing Homeowner &amp; Rental Hsg Units</a:t>
                      </a:r>
                      <a:r>
                        <a:rPr lang="en-US" sz="20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Goal:</a:t>
                      </a:r>
                      <a:r>
                        <a:rPr lang="en-US" sz="2000" baseline="0" dirty="0"/>
                        <a:t> </a:t>
                      </a:r>
                      <a:r>
                        <a:rPr lang="en-US" sz="2000" kern="1200" dirty="0">
                          <a:solidFill>
                            <a:schemeClr val="tx1"/>
                          </a:solidFill>
                          <a:effectLst/>
                          <a:latin typeface="+mn-lt"/>
                          <a:ea typeface="+mn-ea"/>
                          <a:cs typeface="+mn-cs"/>
                        </a:rPr>
                        <a:t>5 households</a:t>
                      </a:r>
                      <a:endParaRPr lang="en-US" sz="20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2 LMI households assisted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5549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2B. Provide Code Enforcement in LMI Neighborhoods</a:t>
                      </a:r>
                      <a:r>
                        <a:rPr lang="en-US" sz="2000"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Goal:</a:t>
                      </a:r>
                      <a:r>
                        <a:rPr lang="en-US" sz="2000" baseline="0" dirty="0"/>
                        <a:t> </a:t>
                      </a:r>
                      <a:r>
                        <a:rPr lang="en-US" sz="2000" kern="1200" dirty="0">
                          <a:solidFill>
                            <a:schemeClr val="tx1"/>
                          </a:solidFill>
                          <a:effectLst/>
                          <a:latin typeface="+mn-lt"/>
                          <a:ea typeface="+mn-ea"/>
                          <a:cs typeface="+mn-cs"/>
                        </a:rPr>
                        <a:t>5,000</a:t>
                      </a:r>
                      <a:r>
                        <a:rPr lang="en-US" sz="2000" dirty="0">
                          <a:effectLst/>
                        </a:rPr>
                        <a:t> </a:t>
                      </a:r>
                      <a:r>
                        <a:rPr lang="en-US" sz="2000" baseline="0" dirty="0"/>
                        <a:t>households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59,395 persons assisted in low/mod areas (this is intended as an area-wide benefit).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92939367"/>
                  </a:ext>
                </a:extLst>
              </a:tr>
            </a:tbl>
          </a:graphicData>
        </a:graphic>
      </p:graphicFrame>
    </p:spTree>
    <p:extLst>
      <p:ext uri="{BB962C8B-B14F-4D97-AF65-F5344CB8AC3E}">
        <p14:creationId xmlns:p14="http://schemas.microsoft.com/office/powerpoint/2010/main" val="807258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FF66676-AFF5-2547-8C4B-323ABFE83557}"/>
              </a:ext>
            </a:extLst>
          </p:cNvPr>
          <p:cNvSpPr/>
          <p:nvPr/>
        </p:nvSpPr>
        <p:spPr>
          <a:xfrm>
            <a:off x="0" y="1238865"/>
            <a:ext cx="12192000"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5B2E64D8-34AC-A048-BFFB-F95E290EBAF7}"/>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9811265" cy="560869"/>
          </a:xfrm>
        </p:spPr>
        <p:txBody>
          <a:bodyPr>
            <a:noAutofit/>
          </a:bodyPr>
          <a:lstStyle/>
          <a:p>
            <a:pPr algn="l"/>
            <a:r>
              <a:rPr lang="en-US" sz="3200" b="1" dirty="0"/>
              <a:t>Goals and Outcomes</a:t>
            </a:r>
          </a:p>
          <a:p>
            <a:pPr algn="l"/>
            <a:endParaRPr lang="en-US" sz="3200" dirty="0"/>
          </a:p>
          <a:p>
            <a:pPr algn="l"/>
            <a:endParaRPr 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642545286"/>
              </p:ext>
            </p:extLst>
          </p:nvPr>
        </p:nvGraphicFramePr>
        <p:xfrm>
          <a:off x="395747" y="1542356"/>
          <a:ext cx="11400504" cy="2760469"/>
        </p:xfrm>
        <a:graphic>
          <a:graphicData uri="http://schemas.openxmlformats.org/drawingml/2006/table">
            <a:tbl>
              <a:tblPr firstRow="1" bandRow="1">
                <a:tableStyleId>{0E3FDE45-AF77-4B5C-9715-49D594BDF05E}</a:tableStyleId>
              </a:tblPr>
              <a:tblGrid>
                <a:gridCol w="5340035">
                  <a:extLst>
                    <a:ext uri="{9D8B030D-6E8A-4147-A177-3AD203B41FA5}">
                      <a16:colId xmlns:a16="http://schemas.microsoft.com/office/drawing/2014/main" val="20000"/>
                    </a:ext>
                  </a:extLst>
                </a:gridCol>
                <a:gridCol w="6060469">
                  <a:extLst>
                    <a:ext uri="{9D8B030D-6E8A-4147-A177-3AD203B41FA5}">
                      <a16:colId xmlns:a16="http://schemas.microsoft.com/office/drawing/2014/main" val="20001"/>
                    </a:ext>
                  </a:extLst>
                </a:gridCol>
              </a:tblGrid>
              <a:tr h="634868">
                <a:tc>
                  <a:txBody>
                    <a:bodyPr/>
                    <a:lstStyle/>
                    <a:p>
                      <a:r>
                        <a:rPr lang="en-US" sz="2800" dirty="0">
                          <a:solidFill>
                            <a:schemeClr val="bg1"/>
                          </a:solidFill>
                        </a:rPr>
                        <a:t>Goals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r>
                        <a:rPr lang="en-US" sz="2800" dirty="0">
                          <a:solidFill>
                            <a:schemeClr val="bg1"/>
                          </a:solidFill>
                        </a:rPr>
                        <a:t>Outcomes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7460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3A. Provide Supportive Services for Special Needs</a:t>
                      </a:r>
                      <a:r>
                        <a:rPr lang="en-US" dirty="0">
                          <a:effectLst/>
                        </a:rPr>
                        <a:t> </a:t>
                      </a:r>
                      <a:r>
                        <a:rPr lang="en-US" sz="2000" dirty="0"/>
                        <a:t>Goal:</a:t>
                      </a:r>
                      <a:r>
                        <a:rPr lang="en-US" sz="2000" baseline="0" dirty="0"/>
                        <a:t> </a:t>
                      </a:r>
                      <a:r>
                        <a:rPr lang="en-US" sz="2000" kern="1200" dirty="0">
                          <a:solidFill>
                            <a:schemeClr val="tx1"/>
                          </a:solidFill>
                          <a:effectLst/>
                          <a:latin typeface="+mn-lt"/>
                          <a:ea typeface="+mn-ea"/>
                          <a:cs typeface="+mn-cs"/>
                        </a:rPr>
                        <a:t>22,000</a:t>
                      </a:r>
                      <a:r>
                        <a:rPr lang="en-US" sz="2000" dirty="0">
                          <a:effectLst/>
                        </a:rPr>
                        <a:t> </a:t>
                      </a:r>
                      <a:r>
                        <a:rPr lang="en-US" sz="2000" baseline="0" dirty="0"/>
                        <a:t>persons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1,037 persons assisted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8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3B. Provide Vital Services for LMI Households</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Goal:</a:t>
                      </a:r>
                      <a:r>
                        <a:rPr lang="en-US" sz="1800" baseline="0" dirty="0"/>
                        <a:t> </a:t>
                      </a:r>
                      <a:r>
                        <a:rPr lang="en-US" sz="1800" kern="1200" dirty="0">
                          <a:solidFill>
                            <a:schemeClr val="tx1"/>
                          </a:solidFill>
                          <a:effectLst/>
                          <a:latin typeface="+mn-lt"/>
                          <a:ea typeface="+mn-ea"/>
                          <a:cs typeface="+mn-cs"/>
                        </a:rPr>
                        <a:t>22,000</a:t>
                      </a:r>
                      <a:r>
                        <a:rPr lang="en-US" sz="1800" dirty="0">
                          <a:effectLst/>
                        </a:rPr>
                        <a:t> </a:t>
                      </a:r>
                      <a:r>
                        <a:rPr lang="en-US" sz="1800" baseline="0" dirty="0"/>
                        <a:t>persons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indent="-342900">
                        <a:buFontTx/>
                        <a:buChar char="-"/>
                      </a:pPr>
                      <a:r>
                        <a:rPr lang="en-US" sz="2000" dirty="0"/>
                        <a:t>63,350 LMI persons assisted, including persons in low/mod areas.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784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tx1"/>
                          </a:solidFill>
                          <a:effectLst/>
                          <a:latin typeface="+mn-lt"/>
                          <a:ea typeface="+mn-ea"/>
                          <a:cs typeface="+mn-cs"/>
                        </a:rPr>
                        <a:t>4B. Planned Repayment of Section 108 Loan</a:t>
                      </a:r>
                      <a:r>
                        <a:rPr lang="en-US" dirty="0">
                          <a:effectLst/>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Goal:</a:t>
                      </a:r>
                      <a:r>
                        <a:rPr lang="en-US" sz="1800" baseline="0" dirty="0"/>
                        <a:t> </a:t>
                      </a:r>
                      <a:r>
                        <a:rPr lang="en-US" sz="1800" kern="1200" dirty="0">
                          <a:solidFill>
                            <a:schemeClr val="tx1"/>
                          </a:solidFill>
                          <a:effectLst/>
                          <a:latin typeface="+mn-lt"/>
                          <a:ea typeface="+mn-ea"/>
                          <a:cs typeface="+mn-cs"/>
                        </a:rPr>
                        <a:t>Repayment 1</a:t>
                      </a:r>
                      <a:endParaRPr lang="en-US" sz="18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l" defTabSz="914400" rtl="0" eaLnBrk="1" fontAlgn="auto" latinLnBrk="0" hangingPunct="1">
                        <a:lnSpc>
                          <a:spcPct val="100000"/>
                        </a:lnSpc>
                        <a:spcBef>
                          <a:spcPts val="0"/>
                        </a:spcBef>
                        <a:spcAft>
                          <a:spcPts val="0"/>
                        </a:spcAft>
                        <a:buClrTx/>
                        <a:buSzTx/>
                        <a:buFontTx/>
                        <a:buChar char="-"/>
                        <a:tabLst/>
                        <a:defRPr/>
                      </a:pPr>
                      <a:r>
                        <a:rPr lang="en-US" sz="2000" dirty="0"/>
                        <a:t>Completed 1 repayment (</a:t>
                      </a:r>
                      <a:r>
                        <a:rPr lang="en-US" sz="1800" kern="1200" dirty="0">
                          <a:solidFill>
                            <a:schemeClr val="tx1"/>
                          </a:solidFill>
                          <a:effectLst/>
                          <a:latin typeface="+mn-lt"/>
                          <a:ea typeface="+mn-ea"/>
                          <a:cs typeface="+mn-cs"/>
                        </a:rPr>
                        <a:t>$99,255)</a:t>
                      </a:r>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1501953"/>
                  </a:ext>
                </a:extLst>
              </a:tr>
            </a:tbl>
          </a:graphicData>
        </a:graphic>
      </p:graphicFrame>
      <p:sp>
        <p:nvSpPr>
          <p:cNvPr id="9" name="TextBox 8">
            <a:extLst>
              <a:ext uri="{FF2B5EF4-FFF2-40B4-BE49-F238E27FC236}">
                <a16:creationId xmlns:a16="http://schemas.microsoft.com/office/drawing/2014/main" id="{66113B0E-6B2D-F842-9C1A-CECB75B56D19}"/>
              </a:ext>
            </a:extLst>
          </p:cNvPr>
          <p:cNvSpPr txBox="1"/>
          <p:nvPr/>
        </p:nvSpPr>
        <p:spPr>
          <a:xfrm>
            <a:off x="395747" y="4550334"/>
            <a:ext cx="11400504" cy="1938992"/>
          </a:xfrm>
          <a:prstGeom prst="rect">
            <a:avLst/>
          </a:prstGeom>
          <a:noFill/>
        </p:spPr>
        <p:txBody>
          <a:bodyPr wrap="square" rtlCol="0">
            <a:spAutoFit/>
          </a:bodyPr>
          <a:lstStyle/>
          <a:p>
            <a:r>
              <a:rPr lang="en-US" sz="2000" b="1" u="sng" dirty="0"/>
              <a:t>CDBG-CV Activities (All CV public services are tied to PPR): </a:t>
            </a:r>
          </a:p>
          <a:p>
            <a:pPr marL="342900" indent="-342900">
              <a:buFontTx/>
              <a:buChar char="-"/>
            </a:pPr>
            <a:r>
              <a:rPr lang="en-US" sz="2000" dirty="0"/>
              <a:t>209 persons with a disability assisted with a range of vital services.</a:t>
            </a:r>
          </a:p>
          <a:p>
            <a:pPr marL="342900" indent="-342900">
              <a:buFontTx/>
              <a:buChar char="-"/>
            </a:pPr>
            <a:r>
              <a:rPr lang="en-US" sz="2000" dirty="0"/>
              <a:t>2,499 LMI youth assisted and increased capacity of service providers to provide social distancing and PPE.</a:t>
            </a:r>
          </a:p>
          <a:p>
            <a:pPr marL="342900" indent="-342900">
              <a:buFontTx/>
              <a:buChar char="-"/>
            </a:pPr>
            <a:r>
              <a:rPr lang="en-US" sz="2000" dirty="0"/>
              <a:t>124 persons assisted at Franciscan Life Center Network with technology preparedness improvements.</a:t>
            </a:r>
          </a:p>
          <a:p>
            <a:pPr marL="342900" indent="-342900">
              <a:buFontTx/>
              <a:buChar char="-"/>
            </a:pPr>
            <a:r>
              <a:rPr lang="en-US" sz="2000" dirty="0"/>
              <a:t>39 LMI small businesses assisted with financial assistance that were negatively affected by COVID-19.</a:t>
            </a:r>
          </a:p>
          <a:p>
            <a:pPr marL="342900" indent="-342900">
              <a:buFontTx/>
              <a:buChar char="-"/>
            </a:pPr>
            <a:r>
              <a:rPr lang="en-US" sz="2000" dirty="0"/>
              <a:t>Food programs had a Citywide benefit for those isolating from the pandemic.   </a:t>
            </a:r>
          </a:p>
        </p:txBody>
      </p:sp>
    </p:spTree>
    <p:extLst>
      <p:ext uri="{BB962C8B-B14F-4D97-AF65-F5344CB8AC3E}">
        <p14:creationId xmlns:p14="http://schemas.microsoft.com/office/powerpoint/2010/main" val="2166072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570074-A4BE-9C48-82D5-588B3CE2B51E}"/>
              </a:ext>
            </a:extLst>
          </p:cNvPr>
          <p:cNvSpPr/>
          <p:nvPr/>
        </p:nvSpPr>
        <p:spPr>
          <a:xfrm>
            <a:off x="0" y="1197300"/>
            <a:ext cx="12191999"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26C7AC-EF0C-2C4F-974F-CAF662061049}"/>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29556" y="733534"/>
            <a:ext cx="11136620" cy="5647604"/>
          </a:xfrm>
        </p:spPr>
        <p:txBody>
          <a:bodyPr>
            <a:noAutofit/>
          </a:bodyPr>
          <a:lstStyle/>
          <a:p>
            <a:pPr algn="l"/>
            <a:r>
              <a:rPr lang="en-US" sz="3200" b="1" dirty="0"/>
              <a:t>Households Assisted with Affordable Housing</a:t>
            </a:r>
          </a:p>
          <a:p>
            <a:pPr algn="l"/>
            <a:endParaRPr lang="en-US" sz="1800" dirty="0"/>
          </a:p>
          <a:p>
            <a:pPr algn="l"/>
            <a:r>
              <a:rPr lang="en-US" dirty="0"/>
              <a:t>There were two households served through City affordable housing programs.</a:t>
            </a:r>
          </a:p>
          <a:p>
            <a:pPr marL="457200" indent="-457200" algn="l">
              <a:buFontTx/>
              <a:buChar char="-"/>
            </a:pPr>
            <a:r>
              <a:rPr lang="en-US" dirty="0"/>
              <a:t>Rehab of Existing Units = 2 LMI household</a:t>
            </a:r>
          </a:p>
          <a:p>
            <a:pPr algn="l"/>
            <a:endParaRPr lang="en-US" dirty="0"/>
          </a:p>
          <a:p>
            <a:pPr algn="l"/>
            <a:r>
              <a:rPr lang="en-US" dirty="0"/>
              <a:t>Income Levels for reporting households:</a:t>
            </a:r>
          </a:p>
          <a:p>
            <a:pPr marL="457200" indent="-457200" algn="l">
              <a:buFontTx/>
              <a:buChar char="-"/>
            </a:pPr>
            <a:r>
              <a:rPr lang="en-US" dirty="0"/>
              <a:t>Low-Income = 1 household</a:t>
            </a:r>
          </a:p>
          <a:p>
            <a:pPr marL="457200" indent="-457200" algn="l">
              <a:buFontTx/>
              <a:buChar char="-"/>
            </a:pPr>
            <a:r>
              <a:rPr lang="en-US" dirty="0"/>
              <a:t>Moderate-Income = 1 household</a:t>
            </a:r>
          </a:p>
          <a:p>
            <a:endParaRPr lang="en-US" dirty="0"/>
          </a:p>
        </p:txBody>
      </p:sp>
      <p:sp>
        <p:nvSpPr>
          <p:cNvPr id="10" name="Rectangle 9">
            <a:extLst>
              <a:ext uri="{FF2B5EF4-FFF2-40B4-BE49-F238E27FC236}">
                <a16:creationId xmlns:a16="http://schemas.microsoft.com/office/drawing/2014/main" id="{D6EEA118-4664-EE44-8A95-37408E7A85FA}"/>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008B147D-3927-E64C-97C6-BCF777FC8F59}"/>
              </a:ext>
            </a:extLst>
          </p:cNvPr>
          <p:cNvPicPr/>
          <p:nvPr/>
        </p:nvPicPr>
        <p:blipFill>
          <a:blip r:embed="rId2" cstate="print">
            <a:extLst>
              <a:ext uri="{28A0092B-C50C-407E-A947-70E740481C1C}">
                <a14:useLocalDpi xmlns:a14="http://schemas.microsoft.com/office/drawing/2010/main"/>
              </a:ext>
            </a:extLst>
          </a:blip>
          <a:stretch>
            <a:fillRect/>
          </a:stretch>
        </p:blipFill>
        <p:spPr>
          <a:xfrm>
            <a:off x="10460182" y="5155156"/>
            <a:ext cx="1557669" cy="1122898"/>
          </a:xfrm>
          <a:prstGeom prst="rect">
            <a:avLst/>
          </a:prstGeom>
        </p:spPr>
      </p:pic>
    </p:spTree>
    <p:extLst>
      <p:ext uri="{BB962C8B-B14F-4D97-AF65-F5344CB8AC3E}">
        <p14:creationId xmlns:p14="http://schemas.microsoft.com/office/powerpoint/2010/main" val="1947731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4570074-A4BE-9C48-82D5-588B3CE2B51E}"/>
              </a:ext>
            </a:extLst>
          </p:cNvPr>
          <p:cNvSpPr/>
          <p:nvPr/>
        </p:nvSpPr>
        <p:spPr>
          <a:xfrm>
            <a:off x="0" y="1197300"/>
            <a:ext cx="12191999"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26C7AC-EF0C-2C4F-974F-CAF662061049}"/>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29555" y="733533"/>
            <a:ext cx="11388295" cy="6124467"/>
          </a:xfrm>
        </p:spPr>
        <p:txBody>
          <a:bodyPr>
            <a:noAutofit/>
          </a:bodyPr>
          <a:lstStyle/>
          <a:p>
            <a:pPr algn="l"/>
            <a:r>
              <a:rPr lang="en-US" sz="3200" b="1" dirty="0"/>
              <a:t>Persons Assisted by Race/Ethnicity</a:t>
            </a:r>
          </a:p>
          <a:p>
            <a:pPr algn="l"/>
            <a:endParaRPr lang="en-US" sz="1800" dirty="0"/>
          </a:p>
          <a:p>
            <a:pPr algn="l"/>
            <a:r>
              <a:rPr lang="en-US" dirty="0"/>
              <a:t>The number of persons assisted by race/ethnicity (5,033 persons):</a:t>
            </a:r>
          </a:p>
          <a:p>
            <a:pPr algn="l"/>
            <a:r>
              <a:rPr lang="en-US" u="sng" dirty="0"/>
              <a:t>By Race:</a:t>
            </a:r>
          </a:p>
          <a:p>
            <a:pPr marL="457200" indent="-457200" algn="l">
              <a:buFontTx/>
              <a:buChar char="-"/>
            </a:pPr>
            <a:r>
              <a:rPr lang="en-US" dirty="0"/>
              <a:t>White = 3,173 (63%)</a:t>
            </a:r>
          </a:p>
          <a:p>
            <a:pPr marL="457200" indent="-457200" algn="l">
              <a:buFontTx/>
              <a:buChar char="-"/>
            </a:pPr>
            <a:r>
              <a:rPr lang="en-US" dirty="0"/>
              <a:t>Black or African American = 834 (17%)</a:t>
            </a:r>
          </a:p>
          <a:p>
            <a:pPr marL="457200" indent="-457200" algn="l">
              <a:buFontTx/>
              <a:buChar char="-"/>
            </a:pPr>
            <a:r>
              <a:rPr lang="en-US" dirty="0"/>
              <a:t>Asian = 105 (2%)</a:t>
            </a:r>
          </a:p>
          <a:p>
            <a:pPr marL="457200" indent="-457200" algn="l">
              <a:buFontTx/>
              <a:buChar char="-"/>
            </a:pPr>
            <a:r>
              <a:rPr lang="en-US" dirty="0"/>
              <a:t>Other/Multi-Racial = 907 (18%)</a:t>
            </a:r>
          </a:p>
          <a:p>
            <a:pPr marL="457200" indent="-457200" algn="l">
              <a:buFontTx/>
              <a:buChar char="-"/>
            </a:pPr>
            <a:r>
              <a:rPr lang="en-US" dirty="0"/>
              <a:t>All other minority groups = 14 (&lt;1%)</a:t>
            </a:r>
          </a:p>
          <a:p>
            <a:pPr algn="l"/>
            <a:r>
              <a:rPr lang="en-US" u="sng" dirty="0"/>
              <a:t>Ethnicity:</a:t>
            </a:r>
          </a:p>
          <a:p>
            <a:pPr marL="457200" indent="-457200" algn="l">
              <a:buFontTx/>
              <a:buChar char="-"/>
            </a:pPr>
            <a:r>
              <a:rPr lang="en-US" dirty="0"/>
              <a:t>Hispanic = 1,459 (29%)</a:t>
            </a:r>
          </a:p>
          <a:p>
            <a:pPr marL="457200" indent="-457200" algn="l">
              <a:buFontTx/>
              <a:buChar char="-"/>
            </a:pPr>
            <a:r>
              <a:rPr lang="en-US" dirty="0"/>
              <a:t>Non-Hispanic = 3,574 (71%)</a:t>
            </a:r>
          </a:p>
          <a:p>
            <a:endParaRPr lang="en-US" dirty="0"/>
          </a:p>
        </p:txBody>
      </p:sp>
      <p:pic>
        <p:nvPicPr>
          <p:cNvPr id="12" name="Picture 11" descr="Logo&#10;&#10;Description automatically generated">
            <a:extLst>
              <a:ext uri="{FF2B5EF4-FFF2-40B4-BE49-F238E27FC236}">
                <a16:creationId xmlns:a16="http://schemas.microsoft.com/office/drawing/2014/main" id="{008B147D-3927-E64C-97C6-BCF777FC8F59}"/>
              </a:ext>
            </a:extLst>
          </p:cNvPr>
          <p:cNvPicPr/>
          <p:nvPr/>
        </p:nvPicPr>
        <p:blipFill>
          <a:blip r:embed="rId2" cstate="print">
            <a:extLst>
              <a:ext uri="{28A0092B-C50C-407E-A947-70E740481C1C}">
                <a14:useLocalDpi xmlns:a14="http://schemas.microsoft.com/office/drawing/2010/main"/>
              </a:ext>
            </a:extLst>
          </a:blip>
          <a:stretch>
            <a:fillRect/>
          </a:stretch>
        </p:blipFill>
        <p:spPr>
          <a:xfrm>
            <a:off x="10460182" y="5155156"/>
            <a:ext cx="1557669" cy="1122898"/>
          </a:xfrm>
          <a:prstGeom prst="rect">
            <a:avLst/>
          </a:prstGeom>
        </p:spPr>
      </p:pic>
      <p:sp>
        <p:nvSpPr>
          <p:cNvPr id="11" name="Rectangle 10">
            <a:extLst>
              <a:ext uri="{FF2B5EF4-FFF2-40B4-BE49-F238E27FC236}">
                <a16:creationId xmlns:a16="http://schemas.microsoft.com/office/drawing/2014/main" id="{72941B83-43ED-ED46-8ECD-88E9A5571742}"/>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6472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0C933BA-9DC1-0647-9CD0-DEAB9EFBAF72}"/>
              </a:ext>
            </a:extLst>
          </p:cNvPr>
          <p:cNvSpPr/>
          <p:nvPr/>
        </p:nvSpPr>
        <p:spPr>
          <a:xfrm>
            <a:off x="0" y="1197300"/>
            <a:ext cx="12191999" cy="123886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2DDB194-CCD3-8D42-B696-1A761BB949CE}"/>
              </a:ext>
            </a:extLst>
          </p:cNvPr>
          <p:cNvSpPr/>
          <p:nvPr/>
        </p:nvSpPr>
        <p:spPr>
          <a:xfrm>
            <a:off x="-1" y="0"/>
            <a:ext cx="12192000" cy="1238865"/>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0" y="5930043"/>
            <a:ext cx="12192000" cy="92795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856665" y="733978"/>
            <a:ext cx="9797480" cy="5647160"/>
          </a:xfrm>
        </p:spPr>
        <p:txBody>
          <a:bodyPr>
            <a:noAutofit/>
          </a:bodyPr>
          <a:lstStyle/>
          <a:p>
            <a:pPr algn="l"/>
            <a:r>
              <a:rPr lang="en-US" sz="3200" b="1" dirty="0"/>
              <a:t>Citizen Participation</a:t>
            </a:r>
          </a:p>
          <a:p>
            <a:pPr algn="l"/>
            <a:endParaRPr lang="en-US" sz="1800" dirty="0"/>
          </a:p>
          <a:p>
            <a:pPr marL="457200" indent="-457200" algn="l">
              <a:buFontTx/>
              <a:buChar char="-"/>
            </a:pPr>
            <a:r>
              <a:rPr lang="en-US" dirty="0"/>
              <a:t>The CAPER was made available to the public for a period of 15 days: September 8, 2022 to September 22, 2022.</a:t>
            </a:r>
          </a:p>
          <a:p>
            <a:pPr marL="457200" indent="-457200" algn="l">
              <a:buFontTx/>
              <a:buChar char="-"/>
            </a:pPr>
            <a:r>
              <a:rPr lang="en-US" dirty="0"/>
              <a:t>Public Hearing: September 22, </a:t>
            </a:r>
            <a:r>
              <a:rPr lang="en-US" dirty="0" smtClean="0"/>
              <a:t>2022 </a:t>
            </a:r>
            <a:r>
              <a:rPr lang="en-US" dirty="0"/>
              <a:t>at </a:t>
            </a:r>
            <a:r>
              <a:rPr lang="en-US" dirty="0" smtClean="0"/>
              <a:t>5:00 </a:t>
            </a:r>
            <a:r>
              <a:rPr lang="en-US" dirty="0"/>
              <a:t>PM</a:t>
            </a:r>
          </a:p>
          <a:p>
            <a:pPr marL="457200" indent="-457200" algn="l">
              <a:buFontTx/>
              <a:buChar char="-"/>
            </a:pPr>
            <a:r>
              <a:rPr lang="en-US" dirty="0"/>
              <a:t>The CAPER is available on the City’s website at:</a:t>
            </a:r>
          </a:p>
          <a:p>
            <a:pPr algn="l"/>
            <a:r>
              <a:rPr lang="en-US" u="sng" dirty="0">
                <a:hlinkClick r:id="rId2">
                  <a:extLst>
                    <a:ext uri="{A12FA001-AC4F-418D-AE19-62706E023703}">
                      <ahyp:hlinkClr xmlns:ahyp="http://schemas.microsoft.com/office/drawing/2018/hyperlinkcolor" xmlns="" val="tx"/>
                    </a:ext>
                  </a:extLst>
                </a:hlinkClick>
              </a:rPr>
              <a:t>https://www.meridenct.gov/government/departments/economic-development/community-development/</a:t>
            </a:r>
            <a:endParaRPr lang="en-US" dirty="0"/>
          </a:p>
          <a:p>
            <a:r>
              <a:rPr lang="en-US" b="1" dirty="0">
                <a:solidFill>
                  <a:srgbClr val="FF0000"/>
                </a:solidFill>
              </a:rPr>
              <a:t>How to make comments:</a:t>
            </a:r>
          </a:p>
          <a:p>
            <a:pPr marL="342900" indent="-342900" algn="l">
              <a:buFont typeface="Arial" panose="020B0604020202020204" pitchFamily="34" charset="0"/>
              <a:buChar char="•"/>
            </a:pPr>
            <a:r>
              <a:rPr lang="en-US" dirty="0"/>
              <a:t>Comments are accepted during the public hearing.</a:t>
            </a:r>
          </a:p>
          <a:p>
            <a:pPr marL="342900" indent="-342900" algn="l">
              <a:buFont typeface="Arial" panose="020B0604020202020204" pitchFamily="34" charset="0"/>
              <a:buChar char="•"/>
            </a:pPr>
            <a:r>
              <a:rPr lang="en-US" dirty="0"/>
              <a:t>The availability of the CAPER draft was noticed on September 8, 2022 on the Record Journal, and written comments could be made to the community development office or via email at: </a:t>
            </a:r>
            <a:r>
              <a:rPr lang="en-US" dirty="0" err="1"/>
              <a:t>ldiaz@meridenct.gov</a:t>
            </a:r>
            <a:r>
              <a:rPr lang="en-US" dirty="0"/>
              <a:t>.</a:t>
            </a:r>
          </a:p>
        </p:txBody>
      </p:sp>
      <p:sp>
        <p:nvSpPr>
          <p:cNvPr id="10" name="Rectangle 9">
            <a:extLst>
              <a:ext uri="{FF2B5EF4-FFF2-40B4-BE49-F238E27FC236}">
                <a16:creationId xmlns:a16="http://schemas.microsoft.com/office/drawing/2014/main" id="{841CFB3C-7C7B-D147-902A-5AB02037C53F}"/>
              </a:ext>
            </a:extLst>
          </p:cNvPr>
          <p:cNvSpPr/>
          <p:nvPr/>
        </p:nvSpPr>
        <p:spPr>
          <a:xfrm>
            <a:off x="-1" y="6394021"/>
            <a:ext cx="12192000" cy="476863"/>
          </a:xfrm>
          <a:prstGeom prst="rect">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Logo&#10;&#10;Description automatically generated">
            <a:extLst>
              <a:ext uri="{FF2B5EF4-FFF2-40B4-BE49-F238E27FC236}">
                <a16:creationId xmlns:a16="http://schemas.microsoft.com/office/drawing/2014/main" id="{EE11FFDC-EAB3-F549-97D9-73AA4639B4A9}"/>
              </a:ext>
            </a:extLst>
          </p:cNvPr>
          <p:cNvPicPr/>
          <p:nvPr/>
        </p:nvPicPr>
        <p:blipFill>
          <a:blip r:embed="rId3" cstate="print">
            <a:extLst>
              <a:ext uri="{28A0092B-C50C-407E-A947-70E740481C1C}">
                <a14:useLocalDpi xmlns:a14="http://schemas.microsoft.com/office/drawing/2010/main"/>
              </a:ext>
            </a:extLst>
          </a:blip>
          <a:stretch>
            <a:fillRect/>
          </a:stretch>
        </p:blipFill>
        <p:spPr>
          <a:xfrm>
            <a:off x="10460182" y="5155156"/>
            <a:ext cx="1557669" cy="1122898"/>
          </a:xfrm>
          <a:prstGeom prst="rect">
            <a:avLst/>
          </a:prstGeom>
        </p:spPr>
      </p:pic>
    </p:spTree>
    <p:extLst>
      <p:ext uri="{BB962C8B-B14F-4D97-AF65-F5344CB8AC3E}">
        <p14:creationId xmlns:p14="http://schemas.microsoft.com/office/powerpoint/2010/main" val="1990557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621</TotalTime>
  <Words>748</Words>
  <Application>Microsoft Office PowerPoint</Application>
  <PresentationFormat>Widescreen</PresentationFormat>
  <Paragraphs>99</Paragraphs>
  <Slides>11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Times New Roman</vt:lpstr>
      <vt:lpstr>Office Theme</vt:lpstr>
      <vt:lpstr>1_Office Theme</vt:lpstr>
      <vt:lpstr> 2021 Consolidated Annual Performance  and Evaluation Report (PY 47-21 CAPER)  September 22, 2022 5:00 PM Public Hearing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 or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 2024 Consolidated Plan and  Analysis of Impediments to Fair Housing Choice   Informational Presentation</dc:title>
  <dc:creator>Spencer Christian</dc:creator>
  <cp:lastModifiedBy>Lucy Diaz</cp:lastModifiedBy>
  <cp:revision>225</cp:revision>
  <dcterms:created xsi:type="dcterms:W3CDTF">2020-02-19T20:20:04Z</dcterms:created>
  <dcterms:modified xsi:type="dcterms:W3CDTF">2022-09-14T14:22:09Z</dcterms:modified>
</cp:coreProperties>
</file>