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73" r:id="rId1"/>
  </p:sldMasterIdLst>
  <p:notesMasterIdLst>
    <p:notesMasterId r:id="rId9"/>
  </p:notesMasterIdLst>
  <p:handoutMasterIdLst>
    <p:handoutMasterId r:id="rId10"/>
  </p:handoutMasterIdLst>
  <p:sldIdLst>
    <p:sldId id="256" r:id="rId2"/>
    <p:sldId id="257" r:id="rId3"/>
    <p:sldId id="258" r:id="rId4"/>
    <p:sldId id="259" r:id="rId5"/>
    <p:sldId id="260" r:id="rId6"/>
    <p:sldId id="261" r:id="rId7"/>
    <p:sldId id="262" r:id="rId8"/>
  </p:sldIdLst>
  <p:sldSz cx="9144000" cy="6858000" type="screen4x3"/>
  <p:notesSz cx="6858000" cy="92408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97" d="100"/>
          <a:sy n="97" d="100"/>
        </p:scale>
        <p:origin x="1020"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3647"/>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3647"/>
          </a:xfrm>
          <a:prstGeom prst="rect">
            <a:avLst/>
          </a:prstGeom>
        </p:spPr>
        <p:txBody>
          <a:bodyPr vert="horz" lIns="91440" tIns="45720" rIns="91440" bIns="45720" rtlCol="0"/>
          <a:lstStyle>
            <a:lvl1pPr algn="r">
              <a:defRPr sz="1200"/>
            </a:lvl1pPr>
          </a:lstStyle>
          <a:p>
            <a:fld id="{0A96992A-E9BC-4AD5-80B4-8A1F5FAD1B42}" type="datetimeFigureOut">
              <a:rPr lang="en-US" smtClean="0"/>
              <a:t>8/23/2021</a:t>
            </a:fld>
            <a:endParaRPr lang="en-US"/>
          </a:p>
        </p:txBody>
      </p:sp>
      <p:sp>
        <p:nvSpPr>
          <p:cNvPr id="4" name="Footer Placeholder 3"/>
          <p:cNvSpPr>
            <a:spLocks noGrp="1"/>
          </p:cNvSpPr>
          <p:nvPr>
            <p:ph type="ftr" sz="quarter" idx="2"/>
          </p:nvPr>
        </p:nvSpPr>
        <p:spPr>
          <a:xfrm>
            <a:off x="0" y="8777193"/>
            <a:ext cx="2971800" cy="463646"/>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777193"/>
            <a:ext cx="2971800" cy="463646"/>
          </a:xfrm>
          <a:prstGeom prst="rect">
            <a:avLst/>
          </a:prstGeom>
        </p:spPr>
        <p:txBody>
          <a:bodyPr vert="horz" lIns="91440" tIns="45720" rIns="91440" bIns="45720" rtlCol="0" anchor="b"/>
          <a:lstStyle>
            <a:lvl1pPr algn="r">
              <a:defRPr sz="1200"/>
            </a:lvl1pPr>
          </a:lstStyle>
          <a:p>
            <a:fld id="{796B8096-9200-471C-9F67-EBC2B8FB7B4C}" type="slidenum">
              <a:rPr lang="en-US" smtClean="0"/>
              <a:t>‹#›</a:t>
            </a:fld>
            <a:endParaRPr lang="en-US"/>
          </a:p>
        </p:txBody>
      </p:sp>
    </p:spTree>
    <p:extLst>
      <p:ext uri="{BB962C8B-B14F-4D97-AF65-F5344CB8AC3E}">
        <p14:creationId xmlns:p14="http://schemas.microsoft.com/office/powerpoint/2010/main" val="38396302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3647"/>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3647"/>
          </a:xfrm>
          <a:prstGeom prst="rect">
            <a:avLst/>
          </a:prstGeom>
        </p:spPr>
        <p:txBody>
          <a:bodyPr vert="horz" lIns="91440" tIns="45720" rIns="91440" bIns="45720" rtlCol="0"/>
          <a:lstStyle>
            <a:lvl1pPr algn="r">
              <a:defRPr sz="1200"/>
            </a:lvl1pPr>
          </a:lstStyle>
          <a:p>
            <a:fld id="{3A87B053-1431-484D-A587-E0CE04A1210E}" type="datetimeFigureOut">
              <a:rPr lang="en-US" smtClean="0"/>
              <a:t>8/23/2021</a:t>
            </a:fld>
            <a:endParaRPr lang="en-US"/>
          </a:p>
        </p:txBody>
      </p:sp>
      <p:sp>
        <p:nvSpPr>
          <p:cNvPr id="4" name="Slide Image Placeholder 3"/>
          <p:cNvSpPr>
            <a:spLocks noGrp="1" noRot="1" noChangeAspect="1"/>
          </p:cNvSpPr>
          <p:nvPr>
            <p:ph type="sldImg" idx="2"/>
          </p:nvPr>
        </p:nvSpPr>
        <p:spPr>
          <a:xfrm>
            <a:off x="1350963" y="1155700"/>
            <a:ext cx="4156075" cy="31178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47153"/>
            <a:ext cx="5486400" cy="363858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7193"/>
            <a:ext cx="2971800" cy="463646"/>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777193"/>
            <a:ext cx="2971800" cy="463646"/>
          </a:xfrm>
          <a:prstGeom prst="rect">
            <a:avLst/>
          </a:prstGeom>
        </p:spPr>
        <p:txBody>
          <a:bodyPr vert="horz" lIns="91440" tIns="45720" rIns="91440" bIns="45720" rtlCol="0" anchor="b"/>
          <a:lstStyle>
            <a:lvl1pPr algn="r">
              <a:defRPr sz="1200"/>
            </a:lvl1pPr>
          </a:lstStyle>
          <a:p>
            <a:fld id="{BB7A3CFA-4450-4B56-B530-94435CA1F3A6}" type="slidenum">
              <a:rPr lang="en-US" smtClean="0"/>
              <a:t>‹#›</a:t>
            </a:fld>
            <a:endParaRPr lang="en-US"/>
          </a:p>
        </p:txBody>
      </p:sp>
    </p:spTree>
    <p:extLst>
      <p:ext uri="{BB962C8B-B14F-4D97-AF65-F5344CB8AC3E}">
        <p14:creationId xmlns:p14="http://schemas.microsoft.com/office/powerpoint/2010/main" val="39108850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City of Meriden - XXXXXX</a:t>
            </a:r>
            <a:endParaRPr lang="en-US"/>
          </a:p>
        </p:txBody>
      </p:sp>
      <p:sp>
        <p:nvSpPr>
          <p:cNvPr id="6" name="Slide Number Placeholder 5"/>
          <p:cNvSpPr>
            <a:spLocks noGrp="1"/>
          </p:cNvSpPr>
          <p:nvPr>
            <p:ph type="sldNum" sz="quarter" idx="12"/>
          </p:nvPr>
        </p:nvSpPr>
        <p:spPr/>
        <p:txBody>
          <a:bodyPr/>
          <a:lstStyle/>
          <a:p>
            <a:fld id="{2E965A3B-A114-4AAF-91C9-58960D8EC77B}" type="slidenum">
              <a:rPr lang="en-US" smtClean="0"/>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102936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City of Meriden - XXXXXX</a:t>
            </a:r>
            <a:endParaRPr lang="en-US"/>
          </a:p>
        </p:txBody>
      </p:sp>
      <p:sp>
        <p:nvSpPr>
          <p:cNvPr id="6" name="Slide Number Placeholder 5"/>
          <p:cNvSpPr>
            <a:spLocks noGrp="1"/>
          </p:cNvSpPr>
          <p:nvPr>
            <p:ph type="sldNum" sz="quarter" idx="12"/>
          </p:nvPr>
        </p:nvSpPr>
        <p:spPr/>
        <p:txBody>
          <a:bodyPr/>
          <a:lstStyle/>
          <a:p>
            <a:fld id="{2E965A3B-A114-4AAF-91C9-58960D8EC77B}" type="slidenum">
              <a:rPr lang="en-US" smtClean="0"/>
              <a:t>‹#›</a:t>
            </a:fld>
            <a:endParaRPr lang="en-US"/>
          </a:p>
        </p:txBody>
      </p:sp>
    </p:spTree>
    <p:extLst>
      <p:ext uri="{BB962C8B-B14F-4D97-AF65-F5344CB8AC3E}">
        <p14:creationId xmlns:p14="http://schemas.microsoft.com/office/powerpoint/2010/main" val="13770356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City of Meriden - XXXXXX</a:t>
            </a:r>
            <a:endParaRPr lang="en-US"/>
          </a:p>
        </p:txBody>
      </p:sp>
      <p:sp>
        <p:nvSpPr>
          <p:cNvPr id="6" name="Slide Number Placeholder 5"/>
          <p:cNvSpPr>
            <a:spLocks noGrp="1"/>
          </p:cNvSpPr>
          <p:nvPr>
            <p:ph type="sldNum" sz="quarter" idx="12"/>
          </p:nvPr>
        </p:nvSpPr>
        <p:spPr/>
        <p:txBody>
          <a:bodyPr/>
          <a:lstStyle/>
          <a:p>
            <a:fld id="{2E965A3B-A114-4AAF-91C9-58960D8EC77B}" type="slidenum">
              <a:rPr lang="en-US" smtClean="0"/>
              <a:t>‹#›</a:t>
            </a:fld>
            <a:endParaRPr lang="en-US"/>
          </a:p>
        </p:txBody>
      </p:sp>
    </p:spTree>
    <p:extLst>
      <p:ext uri="{BB962C8B-B14F-4D97-AF65-F5344CB8AC3E}">
        <p14:creationId xmlns:p14="http://schemas.microsoft.com/office/powerpoint/2010/main" val="16880606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p:txBody>
          <a:bodyPr/>
          <a:lstStyle/>
          <a:p>
            <a:r>
              <a:rPr lang="en-US" dirty="0" smtClean="0"/>
              <a:t>City of Meriden - 2021</a:t>
            </a:r>
            <a:endParaRPr lang="en-US" dirty="0"/>
          </a:p>
        </p:txBody>
      </p:sp>
      <p:sp>
        <p:nvSpPr>
          <p:cNvPr id="6" name="Slide Number Placeholder 5"/>
          <p:cNvSpPr>
            <a:spLocks noGrp="1"/>
          </p:cNvSpPr>
          <p:nvPr>
            <p:ph type="sldNum" sz="quarter" idx="12"/>
          </p:nvPr>
        </p:nvSpPr>
        <p:spPr>
          <a:xfrm>
            <a:off x="93668" y="6459785"/>
            <a:ext cx="984019" cy="365125"/>
          </a:xfrm>
        </p:spPr>
        <p:txBody>
          <a:bodyPr/>
          <a:lstStyle/>
          <a:p>
            <a:fld id="{2E965A3B-A114-4AAF-91C9-58960D8EC77B}" type="slidenum">
              <a:rPr lang="en-US" smtClean="0"/>
              <a:t>‹#›</a:t>
            </a:fld>
            <a:endParaRPr lang="en-US"/>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693006" y="5815261"/>
            <a:ext cx="1390650" cy="1009650"/>
          </a:xfrm>
          <a:prstGeom prst="rect">
            <a:avLst/>
          </a:prstGeom>
        </p:spPr>
      </p:pic>
    </p:spTree>
    <p:extLst>
      <p:ext uri="{BB962C8B-B14F-4D97-AF65-F5344CB8AC3E}">
        <p14:creationId xmlns:p14="http://schemas.microsoft.com/office/powerpoint/2010/main" val="5102070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City of Meriden - XXXXXX</a:t>
            </a:r>
            <a:endParaRPr lang="en-US"/>
          </a:p>
        </p:txBody>
      </p:sp>
      <p:sp>
        <p:nvSpPr>
          <p:cNvPr id="6" name="Slide Number Placeholder 5"/>
          <p:cNvSpPr>
            <a:spLocks noGrp="1"/>
          </p:cNvSpPr>
          <p:nvPr>
            <p:ph type="sldNum" sz="quarter" idx="12"/>
          </p:nvPr>
        </p:nvSpPr>
        <p:spPr/>
        <p:txBody>
          <a:bodyPr/>
          <a:lstStyle/>
          <a:p>
            <a:fld id="{2E965A3B-A114-4AAF-91C9-58960D8EC77B}" type="slidenum">
              <a:rPr lang="en-US" smtClean="0"/>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597373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22960" y="1845735"/>
            <a:ext cx="3703320" cy="402335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City of Meriden - XXXXXX</a:t>
            </a:r>
            <a:endParaRPr lang="en-US"/>
          </a:p>
        </p:txBody>
      </p:sp>
      <p:sp>
        <p:nvSpPr>
          <p:cNvPr id="7" name="Slide Number Placeholder 6"/>
          <p:cNvSpPr>
            <a:spLocks noGrp="1"/>
          </p:cNvSpPr>
          <p:nvPr>
            <p:ph type="sldNum" sz="quarter" idx="12"/>
          </p:nvPr>
        </p:nvSpPr>
        <p:spPr/>
        <p:txBody>
          <a:bodyPr/>
          <a:lstStyle/>
          <a:p>
            <a:fld id="{2E965A3B-A114-4AAF-91C9-58960D8EC77B}" type="slidenum">
              <a:rPr lang="en-US" smtClean="0"/>
              <a:t>‹#›</a:t>
            </a:fld>
            <a:endParaRPr lang="en-US"/>
          </a:p>
        </p:txBody>
      </p:sp>
    </p:spTree>
    <p:extLst>
      <p:ext uri="{BB962C8B-B14F-4D97-AF65-F5344CB8AC3E}">
        <p14:creationId xmlns:p14="http://schemas.microsoft.com/office/powerpoint/2010/main" val="10645388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22960" y="2582335"/>
            <a:ext cx="3703320" cy="32867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en-US" smtClean="0"/>
              <a:t>City of Meriden - XXXXXX</a:t>
            </a:r>
            <a:endParaRPr lang="en-US"/>
          </a:p>
        </p:txBody>
      </p:sp>
      <p:sp>
        <p:nvSpPr>
          <p:cNvPr id="9" name="Slide Number Placeholder 8"/>
          <p:cNvSpPr>
            <a:spLocks noGrp="1"/>
          </p:cNvSpPr>
          <p:nvPr>
            <p:ph type="sldNum" sz="quarter" idx="12"/>
          </p:nvPr>
        </p:nvSpPr>
        <p:spPr/>
        <p:txBody>
          <a:bodyPr/>
          <a:lstStyle/>
          <a:p>
            <a:fld id="{2E965A3B-A114-4AAF-91C9-58960D8EC77B}" type="slidenum">
              <a:rPr lang="en-US" smtClean="0"/>
              <a:t>‹#›</a:t>
            </a:fld>
            <a:endParaRPr lang="en-US"/>
          </a:p>
        </p:txBody>
      </p:sp>
    </p:spTree>
    <p:extLst>
      <p:ext uri="{BB962C8B-B14F-4D97-AF65-F5344CB8AC3E}">
        <p14:creationId xmlns:p14="http://schemas.microsoft.com/office/powerpoint/2010/main" val="7844336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City of Meriden - XXXXXX</a:t>
            </a:r>
            <a:endParaRPr lang="en-US"/>
          </a:p>
        </p:txBody>
      </p:sp>
      <p:sp>
        <p:nvSpPr>
          <p:cNvPr id="5" name="Slide Number Placeholder 4"/>
          <p:cNvSpPr>
            <a:spLocks noGrp="1"/>
          </p:cNvSpPr>
          <p:nvPr>
            <p:ph type="sldNum" sz="quarter" idx="12"/>
          </p:nvPr>
        </p:nvSpPr>
        <p:spPr/>
        <p:txBody>
          <a:bodyPr/>
          <a:lstStyle/>
          <a:p>
            <a:fld id="{2E965A3B-A114-4AAF-91C9-58960D8EC77B}" type="slidenum">
              <a:rPr lang="en-US" smtClean="0"/>
              <a:t>‹#›</a:t>
            </a:fld>
            <a:endParaRPr lang="en-US"/>
          </a:p>
        </p:txBody>
      </p:sp>
    </p:spTree>
    <p:extLst>
      <p:ext uri="{BB962C8B-B14F-4D97-AF65-F5344CB8AC3E}">
        <p14:creationId xmlns:p14="http://schemas.microsoft.com/office/powerpoint/2010/main" val="29464679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r>
              <a:rPr lang="en-US" smtClean="0"/>
              <a:t>City of Meriden - XXXXXX</a:t>
            </a:r>
            <a:endParaRPr lang="en-US"/>
          </a:p>
        </p:txBody>
      </p:sp>
      <p:sp>
        <p:nvSpPr>
          <p:cNvPr id="9" name="Slide Number Placeholder 8"/>
          <p:cNvSpPr>
            <a:spLocks noGrp="1"/>
          </p:cNvSpPr>
          <p:nvPr>
            <p:ph type="sldNum" sz="quarter" idx="12"/>
          </p:nvPr>
        </p:nvSpPr>
        <p:spPr/>
        <p:txBody>
          <a:bodyPr/>
          <a:lstStyle/>
          <a:p>
            <a:fld id="{2E965A3B-A114-4AAF-91C9-58960D8EC77B}" type="slidenum">
              <a:rPr lang="en-US" smtClean="0"/>
              <a:t>‹#›</a:t>
            </a:fld>
            <a:endParaRPr lang="en-US"/>
          </a:p>
        </p:txBody>
      </p:sp>
    </p:spTree>
    <p:extLst>
      <p:ext uri="{BB962C8B-B14F-4D97-AF65-F5344CB8AC3E}">
        <p14:creationId xmlns:p14="http://schemas.microsoft.com/office/powerpoint/2010/main" val="21149508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endParaRPr lang="en-US"/>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r>
              <a:rPr lang="en-US" smtClean="0"/>
              <a:t>City of Meriden - XXXXXX</a:t>
            </a:r>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2E965A3B-A114-4AAF-91C9-58960D8EC77B}" type="slidenum">
              <a:rPr lang="en-US" smtClean="0"/>
              <a:t>‹#›</a:t>
            </a:fld>
            <a:endParaRPr lang="en-US"/>
          </a:p>
        </p:txBody>
      </p:sp>
    </p:spTree>
    <p:extLst>
      <p:ext uri="{BB962C8B-B14F-4D97-AF65-F5344CB8AC3E}">
        <p14:creationId xmlns:p14="http://schemas.microsoft.com/office/powerpoint/2010/main" val="21314016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22960"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City of Meriden - XXXXXX</a:t>
            </a:r>
            <a:endParaRPr lang="en-US"/>
          </a:p>
        </p:txBody>
      </p:sp>
      <p:sp>
        <p:nvSpPr>
          <p:cNvPr id="7" name="Slide Number Placeholder 6"/>
          <p:cNvSpPr>
            <a:spLocks noGrp="1"/>
          </p:cNvSpPr>
          <p:nvPr>
            <p:ph type="sldNum" sz="quarter" idx="12"/>
          </p:nvPr>
        </p:nvSpPr>
        <p:spPr/>
        <p:txBody>
          <a:bodyPr/>
          <a:lstStyle/>
          <a:p>
            <a:fld id="{2E965A3B-A114-4AAF-91C9-58960D8EC77B}" type="slidenum">
              <a:rPr lang="en-US" smtClean="0"/>
              <a:t>‹#›</a:t>
            </a:fld>
            <a:endParaRPr lang="en-US"/>
          </a:p>
        </p:txBody>
      </p:sp>
    </p:spTree>
    <p:extLst>
      <p:ext uri="{BB962C8B-B14F-4D97-AF65-F5344CB8AC3E}">
        <p14:creationId xmlns:p14="http://schemas.microsoft.com/office/powerpoint/2010/main" val="28203836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9144001"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endParaRPr lang="en-US"/>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smtClean="0"/>
              <a:t>City of Meriden - XXXXXX</a:t>
            </a:r>
            <a:endParaRPr lang="en-US"/>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2E965A3B-A114-4AAF-91C9-58960D8EC77B}" type="slidenum">
              <a:rPr lang="en-US" smtClean="0"/>
              <a:t>‹#›</a:t>
            </a:fld>
            <a:endParaRPr lang="en-US"/>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21336410"/>
      </p:ext>
    </p:extLst>
  </p:cSld>
  <p:clrMap bg1="lt1" tx1="dk1" bg2="lt2" tx2="dk2" accent1="accent1" accent2="accent2" accent3="accent3" accent4="accent4" accent5="accent5" accent6="accent6" hlink="hlink" folHlink="folHlink"/>
  <p:sldLayoutIdLst>
    <p:sldLayoutId id="2147483774" r:id="rId1"/>
    <p:sldLayoutId id="2147483775" r:id="rId2"/>
    <p:sldLayoutId id="2147483776" r:id="rId3"/>
    <p:sldLayoutId id="2147483777" r:id="rId4"/>
    <p:sldLayoutId id="2147483778" r:id="rId5"/>
    <p:sldLayoutId id="2147483779" r:id="rId6"/>
    <p:sldLayoutId id="2147483780" r:id="rId7"/>
    <p:sldLayoutId id="2147483781" r:id="rId8"/>
    <p:sldLayoutId id="2147483782" r:id="rId9"/>
    <p:sldLayoutId id="2147483783" r:id="rId10"/>
    <p:sldLayoutId id="2147483784" r:id="rId11"/>
  </p:sldLayoutIdLst>
  <p:hf hd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ln>
            <a:noFill/>
          </a:ln>
        </p:spPr>
        <p:txBody>
          <a:bodyPr>
            <a:normAutofit/>
          </a:bodyPr>
          <a:lstStyle/>
          <a:p>
            <a:r>
              <a:rPr lang="en-US" sz="6000" dirty="0" smtClean="0"/>
              <a:t>Meriden American Rescu</a:t>
            </a:r>
            <a:r>
              <a:rPr lang="en-US" sz="6000" dirty="0" smtClean="0"/>
              <a:t>e Plan Steering Committee</a:t>
            </a:r>
            <a:endParaRPr lang="en-US" sz="6000" dirty="0"/>
          </a:p>
        </p:txBody>
      </p:sp>
      <p:sp>
        <p:nvSpPr>
          <p:cNvPr id="3" name="Subtitle 2"/>
          <p:cNvSpPr>
            <a:spLocks noGrp="1"/>
          </p:cNvSpPr>
          <p:nvPr>
            <p:ph type="subTitle" idx="1"/>
          </p:nvPr>
        </p:nvSpPr>
        <p:spPr/>
        <p:txBody>
          <a:bodyPr/>
          <a:lstStyle/>
          <a:p>
            <a:r>
              <a:rPr lang="en-US" dirty="0" smtClean="0"/>
              <a:t>23 Aug 2021</a:t>
            </a:r>
            <a:endParaRPr lang="en-US" dirty="0"/>
          </a:p>
        </p:txBody>
      </p:sp>
    </p:spTree>
    <p:extLst>
      <p:ext uri="{BB962C8B-B14F-4D97-AF65-F5344CB8AC3E}">
        <p14:creationId xmlns:p14="http://schemas.microsoft.com/office/powerpoint/2010/main" val="8896124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American Rescue Plan</a:t>
            </a:r>
            <a:endParaRPr lang="en-US" dirty="0"/>
          </a:p>
        </p:txBody>
      </p:sp>
      <p:sp>
        <p:nvSpPr>
          <p:cNvPr id="3" name="Content Placeholder 2"/>
          <p:cNvSpPr>
            <a:spLocks noGrp="1"/>
          </p:cNvSpPr>
          <p:nvPr>
            <p:ph idx="1"/>
          </p:nvPr>
        </p:nvSpPr>
        <p:spPr/>
        <p:txBody>
          <a:bodyPr/>
          <a:lstStyle/>
          <a:p>
            <a:pPr lvl="1">
              <a:buFont typeface="Arial" panose="020B0604020202020204" pitchFamily="34" charset="0"/>
              <a:buChar char="•"/>
            </a:pPr>
            <a:r>
              <a:rPr lang="en-US" dirty="0" smtClean="0"/>
              <a:t>Meriden will receive $36,359,755.47</a:t>
            </a:r>
          </a:p>
          <a:p>
            <a:pPr lvl="1">
              <a:buFont typeface="Arial" panose="020B0604020202020204" pitchFamily="34" charset="0"/>
              <a:buChar char="•"/>
            </a:pPr>
            <a:r>
              <a:rPr lang="en-US" dirty="0" smtClean="0"/>
              <a:t>1</a:t>
            </a:r>
            <a:r>
              <a:rPr lang="en-US" baseline="30000" dirty="0" smtClean="0"/>
              <a:t>st</a:t>
            </a:r>
            <a:r>
              <a:rPr lang="en-US" dirty="0"/>
              <a:t> tranche of $</a:t>
            </a:r>
            <a:r>
              <a:rPr lang="en-US" dirty="0" smtClean="0"/>
              <a:t>18,179,877.73 already received</a:t>
            </a:r>
          </a:p>
          <a:p>
            <a:pPr lvl="1">
              <a:buFont typeface="Arial" panose="020B0604020202020204" pitchFamily="34" charset="0"/>
              <a:buChar char="•"/>
            </a:pPr>
            <a:r>
              <a:rPr lang="en-US" dirty="0" smtClean="0"/>
              <a:t>Funds must be obligated by 12/31/2024 and expended 12/31/2026</a:t>
            </a:r>
          </a:p>
          <a:p>
            <a:pPr lvl="1">
              <a:buFont typeface="Arial" panose="020B0604020202020204" pitchFamily="34" charset="0"/>
              <a:buChar char="•"/>
            </a:pPr>
            <a:r>
              <a:rPr lang="en-US" dirty="0" smtClean="0"/>
              <a:t>Funds can be held in interest bearing accounts</a:t>
            </a:r>
          </a:p>
          <a:p>
            <a:pPr lvl="1">
              <a:buFont typeface="Arial" panose="020B0604020202020204" pitchFamily="34" charset="0"/>
              <a:buChar char="•"/>
            </a:pPr>
            <a:r>
              <a:rPr lang="en-US" dirty="0" smtClean="0"/>
              <a:t>Reporting on use of funds to Treasury must be done every quarter</a:t>
            </a:r>
            <a:endParaRPr lang="en-US" dirty="0"/>
          </a:p>
        </p:txBody>
      </p:sp>
      <p:sp>
        <p:nvSpPr>
          <p:cNvPr id="4" name="Footer Placeholder 3"/>
          <p:cNvSpPr>
            <a:spLocks noGrp="1"/>
          </p:cNvSpPr>
          <p:nvPr>
            <p:ph type="ftr" sz="quarter" idx="11"/>
          </p:nvPr>
        </p:nvSpPr>
        <p:spPr/>
        <p:txBody>
          <a:bodyPr/>
          <a:lstStyle/>
          <a:p>
            <a:r>
              <a:rPr lang="en-US" dirty="0" smtClean="0"/>
              <a:t>City of Meriden </a:t>
            </a:r>
            <a:r>
              <a:rPr lang="en-US" dirty="0" smtClean="0"/>
              <a:t>– 2021</a:t>
            </a:r>
            <a:endParaRPr lang="en-US" dirty="0"/>
          </a:p>
        </p:txBody>
      </p:sp>
      <p:sp>
        <p:nvSpPr>
          <p:cNvPr id="6" name="Slide Number Placeholder 5"/>
          <p:cNvSpPr>
            <a:spLocks noGrp="1"/>
          </p:cNvSpPr>
          <p:nvPr>
            <p:ph type="sldNum" sz="quarter" idx="12"/>
          </p:nvPr>
        </p:nvSpPr>
        <p:spPr/>
        <p:txBody>
          <a:bodyPr/>
          <a:lstStyle/>
          <a:p>
            <a:fld id="{2E965A3B-A114-4AAF-91C9-58960D8EC77B}" type="slidenum">
              <a:rPr lang="en-US" smtClean="0"/>
              <a:t>2</a:t>
            </a:fld>
            <a:endParaRPr lang="en-US"/>
          </a:p>
        </p:txBody>
      </p:sp>
    </p:spTree>
    <p:extLst>
      <p:ext uri="{BB962C8B-B14F-4D97-AF65-F5344CB8AC3E}">
        <p14:creationId xmlns:p14="http://schemas.microsoft.com/office/powerpoint/2010/main" val="42634321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of Funds</a:t>
            </a:r>
            <a:endParaRPr lang="en-US" dirty="0"/>
          </a:p>
        </p:txBody>
      </p:sp>
      <p:sp>
        <p:nvSpPr>
          <p:cNvPr id="3" name="Content Placeholder 2"/>
          <p:cNvSpPr>
            <a:spLocks noGrp="1"/>
          </p:cNvSpPr>
          <p:nvPr>
            <p:ph idx="1"/>
          </p:nvPr>
        </p:nvSpPr>
        <p:spPr/>
        <p:txBody>
          <a:bodyPr>
            <a:normAutofit/>
          </a:bodyPr>
          <a:lstStyle/>
          <a:p>
            <a:r>
              <a:rPr lang="en-US" dirty="0"/>
              <a:t>4 Main Categories</a:t>
            </a:r>
          </a:p>
          <a:p>
            <a:r>
              <a:rPr lang="en-US" sz="1800" dirty="0" smtClean="0"/>
              <a:t>1. To </a:t>
            </a:r>
            <a:r>
              <a:rPr lang="en-US" sz="1800" dirty="0"/>
              <a:t>respond to the public health emergency or its negative economic impacts, including assistance to households, small businesses, and nonprofits, or aid to impacted industries such as tourism, travel, and hospitality</a:t>
            </a:r>
          </a:p>
          <a:p>
            <a:r>
              <a:rPr lang="en-US" sz="1800" dirty="0" smtClean="0"/>
              <a:t>2. To </a:t>
            </a:r>
            <a:r>
              <a:rPr lang="en-US" sz="1800" dirty="0"/>
              <a:t>respond to workers performing essential work during the COVID-19 public health emergency by providing premium pay to eligible workers;</a:t>
            </a:r>
          </a:p>
          <a:p>
            <a:r>
              <a:rPr lang="en-US" sz="1800" dirty="0" smtClean="0"/>
              <a:t>3. For </a:t>
            </a:r>
            <a:r>
              <a:rPr lang="en-US" sz="1800" dirty="0"/>
              <a:t>the provision of government services to the extent of the reduction in revenue due to the COVID–19 public health emergency relative to revenues collected in the most recent full fiscal year prior to the emergency</a:t>
            </a:r>
          </a:p>
          <a:p>
            <a:r>
              <a:rPr lang="en-US" sz="1800" dirty="0" smtClean="0"/>
              <a:t>4. To </a:t>
            </a:r>
            <a:r>
              <a:rPr lang="en-US" sz="1800" dirty="0"/>
              <a:t>make necessary investments in water, sewer, or broadband infrastructure.</a:t>
            </a:r>
          </a:p>
          <a:p>
            <a:endParaRPr lang="en-US" dirty="0"/>
          </a:p>
        </p:txBody>
      </p:sp>
      <p:sp>
        <p:nvSpPr>
          <p:cNvPr id="4" name="Footer Placeholder 3"/>
          <p:cNvSpPr>
            <a:spLocks noGrp="1"/>
          </p:cNvSpPr>
          <p:nvPr>
            <p:ph type="ftr" sz="quarter" idx="11"/>
          </p:nvPr>
        </p:nvSpPr>
        <p:spPr/>
        <p:txBody>
          <a:bodyPr/>
          <a:lstStyle/>
          <a:p>
            <a:r>
              <a:rPr lang="en-US" smtClean="0"/>
              <a:t>City of Meriden - 2021</a:t>
            </a:r>
            <a:endParaRPr lang="en-US" dirty="0"/>
          </a:p>
        </p:txBody>
      </p:sp>
      <p:sp>
        <p:nvSpPr>
          <p:cNvPr id="5" name="Slide Number Placeholder 4"/>
          <p:cNvSpPr>
            <a:spLocks noGrp="1"/>
          </p:cNvSpPr>
          <p:nvPr>
            <p:ph type="sldNum" sz="quarter" idx="12"/>
          </p:nvPr>
        </p:nvSpPr>
        <p:spPr/>
        <p:txBody>
          <a:bodyPr/>
          <a:lstStyle/>
          <a:p>
            <a:fld id="{2E965A3B-A114-4AAF-91C9-58960D8EC77B}" type="slidenum">
              <a:rPr lang="en-US" smtClean="0"/>
              <a:t>3</a:t>
            </a:fld>
            <a:endParaRPr lang="en-US"/>
          </a:p>
        </p:txBody>
      </p:sp>
    </p:spTree>
    <p:extLst>
      <p:ext uri="{BB962C8B-B14F-4D97-AF65-F5344CB8AC3E}">
        <p14:creationId xmlns:p14="http://schemas.microsoft.com/office/powerpoint/2010/main" val="37229603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Sub-categories</a:t>
            </a:r>
            <a:endParaRPr lang="en-US" dirty="0"/>
          </a:p>
        </p:txBody>
      </p:sp>
      <p:sp>
        <p:nvSpPr>
          <p:cNvPr id="3" name="Content Placeholder 2"/>
          <p:cNvSpPr>
            <a:spLocks noGrp="1"/>
          </p:cNvSpPr>
          <p:nvPr>
            <p:ph idx="1"/>
          </p:nvPr>
        </p:nvSpPr>
        <p:spPr/>
        <p:txBody>
          <a:bodyPr>
            <a:normAutofit/>
          </a:bodyPr>
          <a:lstStyle/>
          <a:p>
            <a:pPr marL="578358" lvl="1" indent="-285750"/>
            <a:r>
              <a:rPr lang="en-US" dirty="0" smtClean="0"/>
              <a:t>Covid-19 Mitigation and Prevention</a:t>
            </a:r>
          </a:p>
          <a:p>
            <a:pPr marL="578358" lvl="1" indent="-285750"/>
            <a:r>
              <a:rPr lang="en-US" dirty="0" smtClean="0"/>
              <a:t>Medical Expenses</a:t>
            </a:r>
          </a:p>
          <a:p>
            <a:pPr marL="578358" lvl="1" indent="-285750"/>
            <a:r>
              <a:rPr lang="en-US" dirty="0" smtClean="0"/>
              <a:t>Behavioral Health Care</a:t>
            </a:r>
          </a:p>
          <a:p>
            <a:pPr marL="578358" lvl="1" indent="-285750"/>
            <a:r>
              <a:rPr lang="en-US" dirty="0" smtClean="0"/>
              <a:t>Public Health and Safety Staff</a:t>
            </a:r>
          </a:p>
          <a:p>
            <a:pPr marL="578358" lvl="1" indent="-285750"/>
            <a:r>
              <a:rPr lang="en-US" dirty="0" smtClean="0"/>
              <a:t>Expenses to improve the design and execution of health and public health programs</a:t>
            </a:r>
          </a:p>
          <a:p>
            <a:pPr marL="578358" lvl="1" indent="-285750"/>
            <a:r>
              <a:rPr lang="en-US" dirty="0" smtClean="0"/>
              <a:t>Address disparities in public health outcomes</a:t>
            </a:r>
          </a:p>
          <a:p>
            <a:pPr marL="578358" lvl="1" indent="-285750"/>
            <a:r>
              <a:rPr lang="en-US" dirty="0" smtClean="0"/>
              <a:t>Assistance to unemployed workers</a:t>
            </a:r>
          </a:p>
          <a:p>
            <a:pPr marL="578358" lvl="1" indent="-285750"/>
            <a:r>
              <a:rPr lang="en-US" dirty="0" smtClean="0"/>
              <a:t>Assistance to households</a:t>
            </a:r>
          </a:p>
          <a:p>
            <a:pPr marL="578358" lvl="1" indent="-285750"/>
            <a:r>
              <a:rPr lang="en-US" dirty="0" smtClean="0"/>
              <a:t>Expenses to improve efficacy of economic relief programs</a:t>
            </a:r>
          </a:p>
          <a:p>
            <a:pPr marL="292608" lvl="1" indent="0">
              <a:buNone/>
            </a:pPr>
            <a:endParaRPr lang="en-US" dirty="0"/>
          </a:p>
        </p:txBody>
      </p:sp>
      <p:sp>
        <p:nvSpPr>
          <p:cNvPr id="4" name="Footer Placeholder 3"/>
          <p:cNvSpPr>
            <a:spLocks noGrp="1"/>
          </p:cNvSpPr>
          <p:nvPr>
            <p:ph type="ftr" sz="quarter" idx="11"/>
          </p:nvPr>
        </p:nvSpPr>
        <p:spPr/>
        <p:txBody>
          <a:bodyPr/>
          <a:lstStyle/>
          <a:p>
            <a:r>
              <a:rPr lang="en-US" smtClean="0"/>
              <a:t>City of Meriden - 2021</a:t>
            </a:r>
            <a:endParaRPr lang="en-US" dirty="0"/>
          </a:p>
        </p:txBody>
      </p:sp>
      <p:sp>
        <p:nvSpPr>
          <p:cNvPr id="5" name="Slide Number Placeholder 4"/>
          <p:cNvSpPr>
            <a:spLocks noGrp="1"/>
          </p:cNvSpPr>
          <p:nvPr>
            <p:ph type="sldNum" sz="quarter" idx="12"/>
          </p:nvPr>
        </p:nvSpPr>
        <p:spPr/>
        <p:txBody>
          <a:bodyPr/>
          <a:lstStyle/>
          <a:p>
            <a:fld id="{2E965A3B-A114-4AAF-91C9-58960D8EC77B}" type="slidenum">
              <a:rPr lang="en-US" smtClean="0"/>
              <a:t>4</a:t>
            </a:fld>
            <a:endParaRPr lang="en-US"/>
          </a:p>
        </p:txBody>
      </p:sp>
    </p:spTree>
    <p:extLst>
      <p:ext uri="{BB962C8B-B14F-4D97-AF65-F5344CB8AC3E}">
        <p14:creationId xmlns:p14="http://schemas.microsoft.com/office/powerpoint/2010/main" val="32273360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Sub-categories (cont.)</a:t>
            </a:r>
            <a:endParaRPr lang="en-US" dirty="0"/>
          </a:p>
        </p:txBody>
      </p:sp>
      <p:sp>
        <p:nvSpPr>
          <p:cNvPr id="3" name="Content Placeholder 2"/>
          <p:cNvSpPr>
            <a:spLocks noGrp="1"/>
          </p:cNvSpPr>
          <p:nvPr>
            <p:ph idx="1"/>
          </p:nvPr>
        </p:nvSpPr>
        <p:spPr/>
        <p:txBody>
          <a:bodyPr>
            <a:normAutofit/>
          </a:bodyPr>
          <a:lstStyle/>
          <a:p>
            <a:pPr marL="578358" lvl="1" indent="-285750">
              <a:buClr>
                <a:srgbClr val="1CADE4"/>
              </a:buClr>
            </a:pPr>
            <a:r>
              <a:rPr lang="en-US" dirty="0">
                <a:solidFill>
                  <a:prstClr val="black">
                    <a:lumMod val="75000"/>
                    <a:lumOff val="25000"/>
                  </a:prstClr>
                </a:solidFill>
              </a:rPr>
              <a:t>Small businesses and non-profits</a:t>
            </a:r>
          </a:p>
          <a:p>
            <a:pPr marL="578358" lvl="1" indent="-285750">
              <a:buClr>
                <a:srgbClr val="1CADE4"/>
              </a:buClr>
            </a:pPr>
            <a:r>
              <a:rPr lang="en-US" dirty="0">
                <a:solidFill>
                  <a:prstClr val="black">
                    <a:lumMod val="75000"/>
                    <a:lumOff val="25000"/>
                  </a:prstClr>
                </a:solidFill>
              </a:rPr>
              <a:t>Building stronger communities through investments in housing and neighborhoods</a:t>
            </a:r>
          </a:p>
          <a:p>
            <a:pPr marL="578358" lvl="1" indent="-285750">
              <a:buClr>
                <a:srgbClr val="1CADE4"/>
              </a:buClr>
            </a:pPr>
            <a:r>
              <a:rPr lang="en-US" dirty="0">
                <a:solidFill>
                  <a:prstClr val="black">
                    <a:lumMod val="75000"/>
                    <a:lumOff val="25000"/>
                  </a:prstClr>
                </a:solidFill>
              </a:rPr>
              <a:t>Addressing educational disparities</a:t>
            </a:r>
          </a:p>
          <a:p>
            <a:pPr marL="578358" lvl="1" indent="-285750">
              <a:buClr>
                <a:srgbClr val="1CADE4"/>
              </a:buClr>
            </a:pPr>
            <a:r>
              <a:rPr lang="en-US" dirty="0">
                <a:solidFill>
                  <a:prstClr val="black">
                    <a:lumMod val="75000"/>
                    <a:lumOff val="25000"/>
                  </a:prstClr>
                </a:solidFill>
              </a:rPr>
              <a:t>Promoting healthy childhood environments</a:t>
            </a:r>
          </a:p>
          <a:p>
            <a:pPr marL="578358" lvl="1" indent="-285750">
              <a:buClr>
                <a:srgbClr val="1CADE4"/>
              </a:buClr>
            </a:pPr>
            <a:r>
              <a:rPr lang="en-US" dirty="0">
                <a:solidFill>
                  <a:prstClr val="black">
                    <a:lumMod val="75000"/>
                    <a:lumOff val="25000"/>
                  </a:prstClr>
                </a:solidFill>
              </a:rPr>
              <a:t>Premium pay</a:t>
            </a:r>
          </a:p>
          <a:p>
            <a:pPr marL="578358" lvl="1" indent="-285750">
              <a:buClr>
                <a:srgbClr val="1CADE4"/>
              </a:buClr>
            </a:pPr>
            <a:r>
              <a:rPr lang="en-US" dirty="0">
                <a:solidFill>
                  <a:prstClr val="black">
                    <a:lumMod val="75000"/>
                    <a:lumOff val="25000"/>
                  </a:prstClr>
                </a:solidFill>
              </a:rPr>
              <a:t>Revenue loss</a:t>
            </a:r>
          </a:p>
          <a:p>
            <a:pPr marL="578358" lvl="1" indent="-285750">
              <a:buClr>
                <a:srgbClr val="1CADE4"/>
              </a:buClr>
            </a:pPr>
            <a:r>
              <a:rPr lang="en-US" dirty="0">
                <a:solidFill>
                  <a:prstClr val="black">
                    <a:lumMod val="75000"/>
                    <a:lumOff val="25000"/>
                  </a:prstClr>
                </a:solidFill>
              </a:rPr>
              <a:t>Provision of government services</a:t>
            </a:r>
          </a:p>
          <a:p>
            <a:pPr marL="578358" lvl="1" indent="-285750">
              <a:buClr>
                <a:srgbClr val="1CADE4"/>
              </a:buClr>
            </a:pPr>
            <a:r>
              <a:rPr lang="en-US" dirty="0">
                <a:solidFill>
                  <a:prstClr val="black">
                    <a:lumMod val="75000"/>
                    <a:lumOff val="25000"/>
                  </a:prstClr>
                </a:solidFill>
              </a:rPr>
              <a:t>Water and sewer infrastructure</a:t>
            </a:r>
          </a:p>
          <a:p>
            <a:pPr marL="578358" lvl="1" indent="-285750">
              <a:buClr>
                <a:srgbClr val="1CADE4"/>
              </a:buClr>
            </a:pPr>
            <a:r>
              <a:rPr lang="en-US" dirty="0">
                <a:solidFill>
                  <a:prstClr val="black">
                    <a:lumMod val="75000"/>
                    <a:lumOff val="25000"/>
                  </a:prstClr>
                </a:solidFill>
              </a:rPr>
              <a:t>Broadband</a:t>
            </a:r>
          </a:p>
          <a:p>
            <a:endParaRPr lang="en-US" sz="3200" dirty="0"/>
          </a:p>
        </p:txBody>
      </p:sp>
      <p:sp>
        <p:nvSpPr>
          <p:cNvPr id="4" name="Footer Placeholder 3"/>
          <p:cNvSpPr>
            <a:spLocks noGrp="1"/>
          </p:cNvSpPr>
          <p:nvPr>
            <p:ph type="ftr" sz="quarter" idx="11"/>
          </p:nvPr>
        </p:nvSpPr>
        <p:spPr/>
        <p:txBody>
          <a:bodyPr/>
          <a:lstStyle/>
          <a:p>
            <a:r>
              <a:rPr lang="en-US" smtClean="0"/>
              <a:t>City of Meriden - 2021</a:t>
            </a:r>
            <a:endParaRPr lang="en-US" dirty="0"/>
          </a:p>
        </p:txBody>
      </p:sp>
      <p:sp>
        <p:nvSpPr>
          <p:cNvPr id="5" name="Slide Number Placeholder 4"/>
          <p:cNvSpPr>
            <a:spLocks noGrp="1"/>
          </p:cNvSpPr>
          <p:nvPr>
            <p:ph type="sldNum" sz="quarter" idx="12"/>
          </p:nvPr>
        </p:nvSpPr>
        <p:spPr/>
        <p:txBody>
          <a:bodyPr/>
          <a:lstStyle/>
          <a:p>
            <a:fld id="{2E965A3B-A114-4AAF-91C9-58960D8EC77B}" type="slidenum">
              <a:rPr lang="en-US" smtClean="0"/>
              <a:t>5</a:t>
            </a:fld>
            <a:endParaRPr lang="en-US"/>
          </a:p>
        </p:txBody>
      </p:sp>
    </p:spTree>
    <p:extLst>
      <p:ext uri="{BB962C8B-B14F-4D97-AF65-F5344CB8AC3E}">
        <p14:creationId xmlns:p14="http://schemas.microsoft.com/office/powerpoint/2010/main" val="36003874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Guidance</a:t>
            </a:r>
            <a:endParaRPr lang="en-US" dirty="0"/>
          </a:p>
        </p:txBody>
      </p:sp>
      <p:sp>
        <p:nvSpPr>
          <p:cNvPr id="3" name="Content Placeholder 2"/>
          <p:cNvSpPr>
            <a:spLocks noGrp="1"/>
          </p:cNvSpPr>
          <p:nvPr>
            <p:ph idx="1"/>
          </p:nvPr>
        </p:nvSpPr>
        <p:spPr/>
        <p:txBody>
          <a:bodyPr>
            <a:normAutofit/>
          </a:bodyPr>
          <a:lstStyle/>
          <a:p>
            <a:pPr marL="395478" lvl="1" indent="-285750"/>
            <a:r>
              <a:rPr lang="en-US" sz="2400" dirty="0" smtClean="0"/>
              <a:t>If a project is not specifically allowed or prohibited, the following process should be used to assess for eligibility</a:t>
            </a:r>
          </a:p>
          <a:p>
            <a:pPr marL="578358" lvl="2" indent="-285750"/>
            <a:r>
              <a:rPr lang="en-US" sz="1800" dirty="0" smtClean="0"/>
              <a:t>Identify the harmful effect of Covid-19 the activity will address</a:t>
            </a:r>
          </a:p>
          <a:p>
            <a:pPr marL="578358" lvl="2" indent="-285750"/>
            <a:r>
              <a:rPr lang="en-US" sz="1800" dirty="0" smtClean="0"/>
              <a:t>Assess the causal or compounding connection</a:t>
            </a:r>
          </a:p>
          <a:p>
            <a:pPr marL="578358" lvl="2" indent="-285750"/>
            <a:r>
              <a:rPr lang="en-US" sz="1800" dirty="0" smtClean="0"/>
              <a:t>Assess for disproportionate impact on distressed sectors or populations</a:t>
            </a:r>
          </a:p>
          <a:p>
            <a:pPr marL="578358" lvl="2" indent="-285750"/>
            <a:r>
              <a:rPr lang="en-US" sz="1800" dirty="0" smtClean="0"/>
              <a:t>Determine how to prove expense produces the expected outcome</a:t>
            </a:r>
            <a:endParaRPr lang="en-US" sz="1800" dirty="0"/>
          </a:p>
        </p:txBody>
      </p:sp>
      <p:sp>
        <p:nvSpPr>
          <p:cNvPr id="4" name="Footer Placeholder 3"/>
          <p:cNvSpPr>
            <a:spLocks noGrp="1"/>
          </p:cNvSpPr>
          <p:nvPr>
            <p:ph type="ftr" sz="quarter" idx="11"/>
          </p:nvPr>
        </p:nvSpPr>
        <p:spPr/>
        <p:txBody>
          <a:bodyPr/>
          <a:lstStyle/>
          <a:p>
            <a:r>
              <a:rPr lang="en-US" smtClean="0"/>
              <a:t>City of Meriden - 2021</a:t>
            </a:r>
            <a:endParaRPr lang="en-US" dirty="0"/>
          </a:p>
        </p:txBody>
      </p:sp>
      <p:sp>
        <p:nvSpPr>
          <p:cNvPr id="5" name="Slide Number Placeholder 4"/>
          <p:cNvSpPr>
            <a:spLocks noGrp="1"/>
          </p:cNvSpPr>
          <p:nvPr>
            <p:ph type="sldNum" sz="quarter" idx="12"/>
          </p:nvPr>
        </p:nvSpPr>
        <p:spPr/>
        <p:txBody>
          <a:bodyPr/>
          <a:lstStyle/>
          <a:p>
            <a:fld id="{2E965A3B-A114-4AAF-91C9-58960D8EC77B}" type="slidenum">
              <a:rPr lang="en-US" smtClean="0"/>
              <a:t>6</a:t>
            </a:fld>
            <a:endParaRPr lang="en-US"/>
          </a:p>
        </p:txBody>
      </p:sp>
    </p:spTree>
    <p:extLst>
      <p:ext uri="{BB962C8B-B14F-4D97-AF65-F5344CB8AC3E}">
        <p14:creationId xmlns:p14="http://schemas.microsoft.com/office/powerpoint/2010/main" val="35428185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Committee Reviews</a:t>
            </a:r>
            <a:endParaRPr lang="en-US" dirty="0"/>
          </a:p>
        </p:txBody>
      </p:sp>
      <p:sp>
        <p:nvSpPr>
          <p:cNvPr id="3" name="Content Placeholder 2"/>
          <p:cNvSpPr>
            <a:spLocks noGrp="1"/>
          </p:cNvSpPr>
          <p:nvPr>
            <p:ph idx="1"/>
          </p:nvPr>
        </p:nvSpPr>
        <p:spPr/>
        <p:txBody>
          <a:bodyPr/>
          <a:lstStyle/>
          <a:p>
            <a:pPr marL="457200" indent="-457200">
              <a:buFont typeface="+mj-lt"/>
              <a:buAutoNum type="arabicPeriod"/>
            </a:pPr>
            <a:r>
              <a:rPr lang="en-US" dirty="0" smtClean="0"/>
              <a:t>Proposed Process Guidelines</a:t>
            </a:r>
          </a:p>
          <a:p>
            <a:pPr marL="457200" indent="-457200">
              <a:buFont typeface="+mj-lt"/>
              <a:buAutoNum type="arabicPeriod"/>
            </a:pPr>
            <a:r>
              <a:rPr lang="en-US" dirty="0" smtClean="0"/>
              <a:t>Proposed Project Request Form</a:t>
            </a:r>
          </a:p>
          <a:p>
            <a:pPr marL="457200" indent="-457200">
              <a:buFont typeface="+mj-lt"/>
              <a:buAutoNum type="arabicPeriod"/>
            </a:pPr>
            <a:r>
              <a:rPr lang="en-US" dirty="0" smtClean="0"/>
              <a:t>Rescue Plan Project Approval Matrix</a:t>
            </a:r>
            <a:endParaRPr lang="en-US" dirty="0"/>
          </a:p>
        </p:txBody>
      </p:sp>
      <p:sp>
        <p:nvSpPr>
          <p:cNvPr id="4" name="Footer Placeholder 3"/>
          <p:cNvSpPr>
            <a:spLocks noGrp="1"/>
          </p:cNvSpPr>
          <p:nvPr>
            <p:ph type="ftr" sz="quarter" idx="11"/>
          </p:nvPr>
        </p:nvSpPr>
        <p:spPr/>
        <p:txBody>
          <a:bodyPr/>
          <a:lstStyle/>
          <a:p>
            <a:r>
              <a:rPr lang="en-US" smtClean="0"/>
              <a:t>City of Meriden - 2021</a:t>
            </a:r>
            <a:endParaRPr lang="en-US" dirty="0"/>
          </a:p>
        </p:txBody>
      </p:sp>
      <p:sp>
        <p:nvSpPr>
          <p:cNvPr id="5" name="Slide Number Placeholder 4"/>
          <p:cNvSpPr>
            <a:spLocks noGrp="1"/>
          </p:cNvSpPr>
          <p:nvPr>
            <p:ph type="sldNum" sz="quarter" idx="12"/>
          </p:nvPr>
        </p:nvSpPr>
        <p:spPr/>
        <p:txBody>
          <a:bodyPr/>
          <a:lstStyle/>
          <a:p>
            <a:fld id="{2E965A3B-A114-4AAF-91C9-58960D8EC77B}" type="slidenum">
              <a:rPr lang="en-US" smtClean="0"/>
              <a:t>7</a:t>
            </a:fld>
            <a:endParaRPr lang="en-US"/>
          </a:p>
        </p:txBody>
      </p:sp>
    </p:spTree>
    <p:extLst>
      <p:ext uri="{BB962C8B-B14F-4D97-AF65-F5344CB8AC3E}">
        <p14:creationId xmlns:p14="http://schemas.microsoft.com/office/powerpoint/2010/main" val="1046472265"/>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806</TotalTime>
  <Words>366</Words>
  <Application>Microsoft Office PowerPoint</Application>
  <PresentationFormat>On-screen Show (4:3)</PresentationFormat>
  <Paragraphs>56</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Retrospect</vt:lpstr>
      <vt:lpstr>Meriden American Rescue Plan Steering Committee</vt:lpstr>
      <vt:lpstr>American Rescue Plan</vt:lpstr>
      <vt:lpstr>Use of Funds</vt:lpstr>
      <vt:lpstr>Sub-categories</vt:lpstr>
      <vt:lpstr>Sub-categories (cont.)</vt:lpstr>
      <vt:lpstr>General Guidance</vt:lpstr>
      <vt:lpstr>Committee Reviews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test</dc:title>
  <dc:creator>Timothy Coon</dc:creator>
  <cp:lastModifiedBy>Timothy Coon</cp:lastModifiedBy>
  <cp:revision>12</cp:revision>
  <cp:lastPrinted>2021-08-23T18:18:27Z</cp:lastPrinted>
  <dcterms:created xsi:type="dcterms:W3CDTF">2019-03-01T13:26:40Z</dcterms:created>
  <dcterms:modified xsi:type="dcterms:W3CDTF">2021-08-23T18:43:00Z</dcterms:modified>
</cp:coreProperties>
</file>